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57" r:id="rId4"/>
    <p:sldId id="259" r:id="rId5"/>
    <p:sldId id="266" r:id="rId6"/>
    <p:sldId id="258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109" d="100"/>
          <a:sy n="109" d="100"/>
        </p:scale>
        <p:origin x="17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52413-BEE2-4843-8ECF-AF4ECF62BE81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C586B-312E-48EE-8227-B8515562A6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941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6073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3388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2711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4648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803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397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690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791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734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132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826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7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012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362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470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995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72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Skizofreni</a:t>
            </a:r>
            <a:endParaRPr lang="da-DK" sz="7200" b="1" dirty="0">
              <a:solidFill>
                <a:schemeClr val="accent6">
                  <a:lumMod val="75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26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da-DK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Kender du nogle tilbud, som kunne være interessante for dig at benytte?</a:t>
            </a: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Selvhjælp Skanderborg</a:t>
            </a:r>
          </a:p>
          <a:p>
            <a:pPr marL="0" indent="0">
              <a:buNone/>
            </a:pP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Links: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Skizofreniforeningen.dk 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Levemedskizofreni.dk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Mindapps.dk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Mindhelper.dk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Psykiatrifonden</a:t>
            </a:r>
            <a:endParaRPr lang="da-DK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Nyttig information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8393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600450"/>
            <a:ext cx="2448272" cy="2448272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Hvad er </a:t>
            </a:r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skizofreni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0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da-DK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D</a:t>
            </a:r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iagnosen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latin typeface="+mn-lt"/>
            </a:endParaRPr>
          </a:p>
          <a:p>
            <a:r>
              <a:rPr lang="da-DK" dirty="0" smtClean="0">
                <a:latin typeface="+mn-lt"/>
              </a:rPr>
              <a:t>I det internationale diagnosesystem </a:t>
            </a:r>
            <a:r>
              <a:rPr lang="da-DK" dirty="0">
                <a:latin typeface="+mn-lt"/>
              </a:rPr>
              <a:t>(</a:t>
            </a:r>
            <a:r>
              <a:rPr lang="da-DK" dirty="0" smtClean="0">
                <a:latin typeface="+mn-lt"/>
              </a:rPr>
              <a:t>ICD10) betegnes det: F20</a:t>
            </a:r>
            <a:br>
              <a:rPr lang="da-DK" dirty="0" smtClean="0">
                <a:latin typeface="+mn-lt"/>
              </a:rPr>
            </a:br>
            <a:endParaRPr lang="da-DK" dirty="0" smtClean="0">
              <a:latin typeface="+mn-lt"/>
            </a:endParaRPr>
          </a:p>
          <a:p>
            <a:r>
              <a:rPr lang="da-DK" dirty="0">
                <a:latin typeface="+mn-lt"/>
              </a:rPr>
              <a:t>Undersøgelser peger på, at 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0,8 % </a:t>
            </a:r>
            <a:r>
              <a:rPr lang="da-DK" dirty="0" smtClean="0">
                <a:latin typeface="+mn-lt"/>
              </a:rPr>
              <a:t>af befolkningen (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40.000</a:t>
            </a:r>
            <a:r>
              <a:rPr lang="da-DK" dirty="0" smtClean="0">
                <a:latin typeface="+mn-lt"/>
              </a:rPr>
              <a:t>)  lever med skizofreni</a:t>
            </a:r>
          </a:p>
          <a:p>
            <a:pPr marL="0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456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Kernesymptomer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b="1" dirty="0" smtClean="0">
                <a:latin typeface="+mn-lt"/>
              </a:rPr>
              <a:t>Psykotiske symptomer</a:t>
            </a:r>
            <a:endParaRPr lang="da-DK" b="1" dirty="0">
              <a:latin typeface="+mn-lt"/>
            </a:endParaRPr>
          </a:p>
          <a:p>
            <a:pPr lvl="1"/>
            <a:r>
              <a:rPr lang="da-DK" dirty="0" smtClean="0">
                <a:latin typeface="+mn-lt"/>
              </a:rPr>
              <a:t>Hallucinationer (hjernen opfatter et sanseindtryk, som kan påvirke alle sanser)</a:t>
            </a:r>
          </a:p>
          <a:p>
            <a:pPr lvl="1"/>
            <a:r>
              <a:rPr lang="da-DK" dirty="0" smtClean="0">
                <a:latin typeface="+mn-lt"/>
              </a:rPr>
              <a:t>Vrangforestillinger </a:t>
            </a:r>
          </a:p>
          <a:p>
            <a:pPr lvl="1"/>
            <a:r>
              <a:rPr lang="da-DK" dirty="0" smtClean="0">
                <a:latin typeface="+mn-lt"/>
              </a:rPr>
              <a:t>Påvirknings - og styringsoplevelser (oplevelse af at andre kan høre ens tanker eller påføre en deres tanker)</a:t>
            </a:r>
            <a:br>
              <a:rPr lang="da-DK" dirty="0" smtClean="0">
                <a:latin typeface="+mn-lt"/>
              </a:rPr>
            </a:br>
            <a:endParaRPr lang="da-DK" b="1" dirty="0">
              <a:latin typeface="+mn-lt"/>
            </a:endParaRPr>
          </a:p>
          <a:p>
            <a:r>
              <a:rPr lang="da-DK" b="1" dirty="0" smtClean="0">
                <a:latin typeface="+mn-lt"/>
              </a:rPr>
              <a:t>Negative symptomer </a:t>
            </a:r>
            <a:endParaRPr lang="da-DK" dirty="0" smtClean="0">
              <a:latin typeface="+mn-lt"/>
            </a:endParaRPr>
          </a:p>
          <a:p>
            <a:pPr lvl="1"/>
            <a:r>
              <a:rPr lang="da-DK" dirty="0" err="1" smtClean="0">
                <a:latin typeface="+mn-lt"/>
              </a:rPr>
              <a:t>Følelsesaffladelse</a:t>
            </a:r>
            <a:r>
              <a:rPr lang="da-DK" dirty="0" smtClean="0">
                <a:latin typeface="+mn-lt"/>
              </a:rPr>
              <a:t> </a:t>
            </a:r>
          </a:p>
          <a:p>
            <a:pPr lvl="1"/>
            <a:r>
              <a:rPr lang="da-DK" dirty="0" smtClean="0">
                <a:latin typeface="+mn-lt"/>
              </a:rPr>
              <a:t>Initiativløshed og passivitet</a:t>
            </a:r>
          </a:p>
          <a:p>
            <a:pPr lvl="1"/>
            <a:r>
              <a:rPr lang="da-DK" dirty="0" smtClean="0">
                <a:latin typeface="+mn-lt"/>
              </a:rPr>
              <a:t>Forringelse af kontakt (svært </a:t>
            </a:r>
            <a:r>
              <a:rPr lang="da-DK" dirty="0">
                <a:latin typeface="+mn-lt"/>
              </a:rPr>
              <a:t>ved at forstå og aflæse andre </a:t>
            </a:r>
            <a:r>
              <a:rPr lang="da-DK" dirty="0" smtClean="0">
                <a:latin typeface="+mn-lt"/>
              </a:rPr>
              <a:t>mennesker)</a:t>
            </a:r>
          </a:p>
          <a:p>
            <a:pPr lvl="1"/>
            <a:r>
              <a:rPr lang="da-DK" dirty="0" smtClean="0">
                <a:latin typeface="+mn-lt"/>
              </a:rPr>
              <a:t>Isolation</a:t>
            </a:r>
          </a:p>
          <a:p>
            <a:pPr lvl="1"/>
            <a:r>
              <a:rPr lang="da-DK" dirty="0" smtClean="0">
                <a:latin typeface="+mn-lt"/>
              </a:rPr>
              <a:t>Tvivl og ambivalens (man har svært ved at mærke, hvad man gerne vil)</a:t>
            </a:r>
          </a:p>
          <a:p>
            <a:pPr lvl="1"/>
            <a:r>
              <a:rPr lang="da-DK" dirty="0" smtClean="0">
                <a:latin typeface="+mn-lt"/>
              </a:rPr>
              <a:t>Tanke - og sprogforstyrrelse (tankemylder)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37576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Skizofreni i hverdagen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20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Hverdagsliv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88371" y="1628800"/>
            <a:ext cx="8229600" cy="4525963"/>
          </a:xfrm>
        </p:spPr>
        <p:txBody>
          <a:bodyPr>
            <a:normAutofit/>
          </a:bodyPr>
          <a:lstStyle/>
          <a:p>
            <a:r>
              <a:rPr lang="da-DK" altLang="da-DK" sz="2200" i="1" dirty="0" smtClean="0">
                <a:solidFill>
                  <a:srgbClr val="333333"/>
                </a:solidFill>
                <a:latin typeface="+mn-lt"/>
              </a:rPr>
              <a:t>”Jeg kan ikke overskue at gå i bad”</a:t>
            </a:r>
            <a:br>
              <a:rPr lang="da-DK" altLang="da-DK" sz="2200" i="1" dirty="0" smtClean="0">
                <a:solidFill>
                  <a:srgbClr val="333333"/>
                </a:solidFill>
                <a:latin typeface="+mn-lt"/>
              </a:rPr>
            </a:br>
            <a:endParaRPr lang="da-DK" altLang="da-DK" sz="22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altLang="da-DK" sz="2200" i="1" dirty="0" smtClean="0">
                <a:solidFill>
                  <a:srgbClr val="333333"/>
                </a:solidFill>
                <a:latin typeface="+mn-lt"/>
              </a:rPr>
              <a:t>”Jeg har svært ved at overskue at få taget opvasken og få gjort rent” </a:t>
            </a:r>
            <a:endParaRPr lang="da-DK" altLang="da-DK" sz="2200" i="1" dirty="0">
              <a:solidFill>
                <a:srgbClr val="333333"/>
              </a:solidFill>
              <a:latin typeface="+mn-lt"/>
            </a:endParaRPr>
          </a:p>
          <a:p>
            <a:r>
              <a:rPr lang="da-DK" altLang="da-DK" sz="2200" i="1" dirty="0" smtClean="0">
                <a:solidFill>
                  <a:srgbClr val="333333"/>
                </a:solidFill>
                <a:latin typeface="+mn-lt"/>
              </a:rPr>
              <a:t>”Jeg har svært ved at holde koncentrationen i længere tid og jeg synes min hukommelse er blevet dårligere ”</a:t>
            </a:r>
          </a:p>
          <a:p>
            <a:endParaRPr lang="da-DK" altLang="da-DK" sz="22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altLang="da-DK" sz="2200" i="1" dirty="0" smtClean="0">
                <a:solidFill>
                  <a:srgbClr val="333333"/>
                </a:solidFill>
                <a:latin typeface="+mn-lt"/>
              </a:rPr>
              <a:t>”Det er svært for mig at komme op om morgenen og komme i gang med dagen”</a:t>
            </a:r>
            <a:br>
              <a:rPr lang="da-DK" altLang="da-DK" sz="2200" i="1" dirty="0" smtClean="0">
                <a:solidFill>
                  <a:srgbClr val="333333"/>
                </a:solidFill>
                <a:latin typeface="+mn-lt"/>
              </a:rPr>
            </a:br>
            <a:endParaRPr lang="da-DK" sz="2200" i="1" dirty="0" smtClean="0">
              <a:latin typeface="+mn-lt"/>
            </a:endParaRPr>
          </a:p>
          <a:p>
            <a:r>
              <a:rPr lang="da-DK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Hvad </a:t>
            </a:r>
            <a:r>
              <a:rPr lang="da-DK" sz="2200" b="1" dirty="0">
                <a:latin typeface="Calibri" panose="020F0502020204030204" pitchFamily="34" charset="0"/>
                <a:cs typeface="Calibri" panose="020F0502020204030204" pitchFamily="34" charset="0"/>
              </a:rPr>
              <a:t>fylder for </a:t>
            </a:r>
            <a:r>
              <a:rPr lang="da-DK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dig i hverdagen?</a:t>
            </a:r>
            <a:endParaRPr lang="da-DK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07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Socialt liv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9535" y="1268760"/>
            <a:ext cx="8229600" cy="4525963"/>
          </a:xfrm>
        </p:spPr>
        <p:txBody>
          <a:bodyPr>
            <a:noAutofit/>
          </a:bodyPr>
          <a:lstStyle/>
          <a:p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”Jeg føler mig ofte ensom, også selvom jeg er sammen med andre mennesker”</a:t>
            </a:r>
            <a:br>
              <a:rPr lang="da-DK" sz="2000" i="1" dirty="0" smtClean="0">
                <a:solidFill>
                  <a:srgbClr val="333333"/>
                </a:solidFill>
                <a:latin typeface="+mn-lt"/>
              </a:rPr>
            </a:br>
            <a:endParaRPr lang="da-DK" sz="2000" i="1" dirty="0">
              <a:solidFill>
                <a:srgbClr val="333333"/>
              </a:solidFill>
              <a:latin typeface="+mn-lt"/>
            </a:endParaRPr>
          </a:p>
          <a:p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”Jeg kan have svært ved at deltage i en samtale, hvis der er mange tilstede” </a:t>
            </a:r>
            <a:br>
              <a:rPr lang="da-DK" sz="2000" i="1" dirty="0" smtClean="0">
                <a:solidFill>
                  <a:srgbClr val="333333"/>
                </a:solidFill>
                <a:latin typeface="+mn-lt"/>
              </a:rPr>
            </a:br>
            <a:endParaRPr lang="da-DK" sz="20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”Jeg har svært ved at aflæse andre mennesker og forstå deres hensigt”</a:t>
            </a:r>
            <a:br>
              <a:rPr lang="da-DK" sz="2000" i="1" dirty="0" smtClean="0">
                <a:solidFill>
                  <a:srgbClr val="333333"/>
                </a:solidFill>
                <a:latin typeface="+mn-lt"/>
              </a:rPr>
            </a:br>
            <a:endParaRPr lang="da-DK" sz="20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2000" dirty="0" smtClean="0">
                <a:solidFill>
                  <a:srgbClr val="333333"/>
                </a:solidFill>
                <a:latin typeface="+mn-lt"/>
              </a:rPr>
              <a:t>”Jeg har en tendens til at isolere mig hjemme og det er svært at komme ud igen” </a:t>
            </a:r>
            <a:br>
              <a:rPr lang="da-DK" sz="2000" dirty="0" smtClean="0">
                <a:solidFill>
                  <a:srgbClr val="333333"/>
                </a:solidFill>
                <a:latin typeface="+mn-lt"/>
              </a:rPr>
            </a:br>
            <a:endParaRPr lang="da-DK" sz="2000" dirty="0">
              <a:solidFill>
                <a:srgbClr val="333333"/>
              </a:solidFill>
              <a:latin typeface="+mn-lt"/>
            </a:endParaRPr>
          </a:p>
          <a:p>
            <a:r>
              <a:rPr lang="da-DK" sz="2000" dirty="0" smtClean="0">
                <a:solidFill>
                  <a:srgbClr val="333333"/>
                </a:solidFill>
                <a:latin typeface="+mn-lt"/>
              </a:rPr>
              <a:t>”Jeg bruger mange kræfter på at planlægge, når jeg skal være sammen med andre”</a:t>
            </a:r>
            <a:br>
              <a:rPr lang="da-DK" sz="2000" dirty="0" smtClean="0">
                <a:solidFill>
                  <a:srgbClr val="333333"/>
                </a:solidFill>
                <a:latin typeface="+mn-lt"/>
              </a:rPr>
            </a:br>
            <a:endParaRPr lang="da-DK" sz="2000" dirty="0">
              <a:solidFill>
                <a:srgbClr val="333333"/>
              </a:solidFill>
              <a:latin typeface="+mn-lt"/>
            </a:endParaRPr>
          </a:p>
          <a:p>
            <a:r>
              <a:rPr lang="da-DK" sz="2000" b="1" dirty="0">
                <a:latin typeface="+mn-lt"/>
              </a:rPr>
              <a:t>Hvad fylder for dig i </a:t>
            </a:r>
            <a:r>
              <a:rPr lang="da-DK" sz="2000" b="1" dirty="0" smtClean="0">
                <a:latin typeface="+mn-lt"/>
              </a:rPr>
              <a:t>forhold til det sociale liv?</a:t>
            </a:r>
            <a:endParaRPr lang="da-DK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839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Beskæftigelse/uddannelse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200" i="1" dirty="0" smtClean="0">
                <a:solidFill>
                  <a:srgbClr val="333333"/>
                </a:solidFill>
                <a:latin typeface="+mn-lt"/>
              </a:rPr>
              <a:t>”</a:t>
            </a:r>
            <a:r>
              <a:rPr lang="da-DK" sz="2200" i="1" dirty="0">
                <a:solidFill>
                  <a:srgbClr val="333333"/>
                </a:solidFill>
                <a:latin typeface="+mn-lt"/>
              </a:rPr>
              <a:t>J</a:t>
            </a:r>
            <a:r>
              <a:rPr lang="da-DK" sz="2200" i="1" dirty="0" smtClean="0">
                <a:solidFill>
                  <a:srgbClr val="333333"/>
                </a:solidFill>
                <a:latin typeface="+mn-lt"/>
              </a:rPr>
              <a:t>eg har vanskeligt ved at finde og beholde jobs” </a:t>
            </a:r>
            <a:br>
              <a:rPr lang="da-DK" sz="2200" i="1" dirty="0" smtClean="0">
                <a:solidFill>
                  <a:srgbClr val="333333"/>
                </a:solidFill>
                <a:latin typeface="+mn-lt"/>
              </a:rPr>
            </a:br>
            <a:endParaRPr lang="da-DK" sz="22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2200" i="1" dirty="0" smtClean="0">
                <a:solidFill>
                  <a:srgbClr val="333333"/>
                </a:solidFill>
                <a:latin typeface="+mn-lt"/>
              </a:rPr>
              <a:t>”Jeg har ofte svært ved at koncentrere mig, og derfor har jeg svært ved at tage en uddannelse”</a:t>
            </a:r>
          </a:p>
          <a:p>
            <a:endParaRPr lang="da-DK" sz="2200" i="1" dirty="0">
              <a:solidFill>
                <a:srgbClr val="333333"/>
              </a:solidFill>
              <a:latin typeface="+mn-lt"/>
            </a:endParaRPr>
          </a:p>
          <a:p>
            <a:r>
              <a:rPr lang="da-DK" sz="2200" i="1" dirty="0" smtClean="0">
                <a:solidFill>
                  <a:srgbClr val="333333"/>
                </a:solidFill>
                <a:latin typeface="+mn-lt"/>
              </a:rPr>
              <a:t>”Jeg oplever ofte, at andre mennesker har fordomme om min diagnose</a:t>
            </a:r>
            <a:r>
              <a:rPr lang="da-DK" sz="2200" i="1" dirty="0" smtClean="0">
                <a:solidFill>
                  <a:srgbClr val="333333"/>
                </a:solidFill>
                <a:latin typeface="+mn-lt"/>
              </a:rPr>
              <a:t>”</a:t>
            </a:r>
          </a:p>
          <a:p>
            <a:pPr marL="0" indent="0">
              <a:buNone/>
            </a:pPr>
            <a:r>
              <a:rPr lang="da-DK" sz="2200" i="1" dirty="0" smtClean="0">
                <a:solidFill>
                  <a:srgbClr val="333333"/>
                </a:solidFill>
                <a:latin typeface="+mn-lt"/>
              </a:rPr>
              <a:t/>
            </a:r>
            <a:br>
              <a:rPr lang="da-DK" sz="2200" i="1" dirty="0" smtClean="0">
                <a:solidFill>
                  <a:srgbClr val="333333"/>
                </a:solidFill>
                <a:latin typeface="+mn-lt"/>
              </a:rPr>
            </a:br>
            <a:endParaRPr lang="da-DK" sz="22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2200" b="1" dirty="0">
                <a:latin typeface="+mn-lt"/>
              </a:rPr>
              <a:t>Hvad fylder for dig i forhold til </a:t>
            </a:r>
            <a:r>
              <a:rPr lang="da-DK" sz="2200" b="1" dirty="0" smtClean="0">
                <a:latin typeface="+mn-lt"/>
              </a:rPr>
              <a:t>beskæftigelse/uddannelse?</a:t>
            </a:r>
            <a:endParaRPr lang="da-DK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501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Hvad så nu?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Tekstfelt 1"/>
          <p:cNvSpPr txBox="1"/>
          <p:nvPr/>
        </p:nvSpPr>
        <p:spPr>
          <a:xfrm>
            <a:off x="1619672" y="1802681"/>
            <a:ext cx="56886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Er </a:t>
            </a: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du blevet opmærksom på noget, vi skal have fat 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Hvad </a:t>
            </a: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er det første, vi kan gøre</a:t>
            </a: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Er </a:t>
            </a: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der nogen, vi skal snakke med?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Hvornår oplever du udfordringerne mest/mindst?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Hvad har du ”lært” af din skizofreni? Har den bragt noget positivt med sig for dig?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4687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kb_skabelo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.pptx" id="{4363A834-187C-41E5-80EB-CAF2947779A5}" vid="{E85C63AE-4A78-48AE-858D-2BE297A0A932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10706</TotalTime>
  <Words>441</Words>
  <Application>Microsoft Office PowerPoint</Application>
  <PresentationFormat>Skærmshow (4:3)</PresentationFormat>
  <Paragraphs>64</Paragraphs>
  <Slides>10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Skb_skabelon</vt:lpstr>
      <vt:lpstr>Skizofreni</vt:lpstr>
      <vt:lpstr>Hvad er skizofreni</vt:lpstr>
      <vt:lpstr>Diagnosen</vt:lpstr>
      <vt:lpstr>Kernesymptomer</vt:lpstr>
      <vt:lpstr>Skizofreni i hverdagen</vt:lpstr>
      <vt:lpstr>Hverdagsliv</vt:lpstr>
      <vt:lpstr>Socialt liv</vt:lpstr>
      <vt:lpstr>Beskæftigelse/uddannelse</vt:lpstr>
      <vt:lpstr>Hvad så nu?</vt:lpstr>
      <vt:lpstr>Nyttig information</vt:lpstr>
    </vt:vector>
  </TitlesOfParts>
  <Company>Skanderborg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Susanne Dalmer</dc:creator>
  <cp:lastModifiedBy>Rikke Thomadsen</cp:lastModifiedBy>
  <cp:revision>41</cp:revision>
  <dcterms:created xsi:type="dcterms:W3CDTF">2020-06-04T09:08:08Z</dcterms:created>
  <dcterms:modified xsi:type="dcterms:W3CDTF">2020-11-09T08:20:52Z</dcterms:modified>
</cp:coreProperties>
</file>