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6" r:id="rId5"/>
    <p:sldId id="258" r:id="rId6"/>
    <p:sldId id="267" r:id="rId7"/>
    <p:sldId id="268" r:id="rId8"/>
    <p:sldId id="273" r:id="rId9"/>
    <p:sldId id="271" r:id="rId10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 varScale="1">
        <p:scale>
          <a:sx n="109" d="100"/>
          <a:sy n="109" d="100"/>
        </p:scale>
        <p:origin x="171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52413-BEE2-4843-8ECF-AF4ECF62BE81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C586B-312E-48EE-8227-B8515562A6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941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6073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aseline="0" dirty="0" smtClean="0"/>
              <a:t/>
            </a:r>
            <a:br>
              <a:rPr lang="da-DK" baseline="0" dirty="0" smtClean="0"/>
            </a:br>
            <a:endParaRPr lang="da-DK" baseline="0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3388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2711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35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803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3972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690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791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734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1328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826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7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012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362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470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995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sz="72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PTSD </a:t>
            </a:r>
            <a:endParaRPr lang="da-DK" sz="7200" b="1" dirty="0">
              <a:solidFill>
                <a:schemeClr val="accent6">
                  <a:lumMod val="75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26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da-DK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D</a:t>
            </a:r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iagnosen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sz="2800" dirty="0">
              <a:latin typeface="+mn-lt"/>
            </a:endParaRPr>
          </a:p>
          <a:p>
            <a:r>
              <a:rPr lang="da-DK" sz="2800" dirty="0" smtClean="0">
                <a:latin typeface="+mn-lt"/>
              </a:rPr>
              <a:t>I det internationale diagnosesystem </a:t>
            </a:r>
            <a:r>
              <a:rPr lang="da-DK" sz="2800" dirty="0">
                <a:latin typeface="+mn-lt"/>
              </a:rPr>
              <a:t>(</a:t>
            </a:r>
            <a:r>
              <a:rPr lang="da-DK" sz="2800" dirty="0" smtClean="0">
                <a:latin typeface="+mn-lt"/>
              </a:rPr>
              <a:t>ICD10) betegnes det: </a:t>
            </a:r>
            <a:r>
              <a:rPr lang="da-DK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F43.1 - Posttraumatisk belastningsreaktion</a:t>
            </a:r>
            <a:r>
              <a:rPr lang="da-DK" sz="2800" dirty="0" smtClean="0">
                <a:latin typeface="+mn-lt"/>
              </a:rPr>
              <a:t/>
            </a:r>
            <a:br>
              <a:rPr lang="da-DK" sz="2800" dirty="0" smtClean="0">
                <a:latin typeface="+mn-lt"/>
              </a:rPr>
            </a:br>
            <a:endParaRPr lang="da-DK" sz="2800" dirty="0" smtClean="0">
              <a:latin typeface="+mn-lt"/>
            </a:endParaRPr>
          </a:p>
          <a:p>
            <a:r>
              <a:rPr lang="da-DK" sz="2800" dirty="0">
                <a:latin typeface="+mn-lt"/>
              </a:rPr>
              <a:t>Undersøgelser peger på, at </a:t>
            </a:r>
            <a:r>
              <a:rPr lang="da-DK" sz="2800" dirty="0" smtClean="0">
                <a:latin typeface="+mn-lt"/>
              </a:rPr>
              <a:t>lidt over </a:t>
            </a:r>
            <a:r>
              <a:rPr lang="da-DK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2% </a:t>
            </a:r>
            <a:r>
              <a:rPr lang="da-DK" sz="2800" dirty="0" smtClean="0">
                <a:latin typeface="+mn-lt"/>
              </a:rPr>
              <a:t>af den europæiske</a:t>
            </a:r>
            <a:r>
              <a:rPr lang="da-DK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da-DK" sz="2800" dirty="0" smtClean="0">
                <a:latin typeface="+mn-lt"/>
              </a:rPr>
              <a:t>befolkning lever med PTSD.</a:t>
            </a:r>
          </a:p>
          <a:p>
            <a:pPr marL="0" indent="0">
              <a:buNone/>
            </a:pPr>
            <a:endParaRPr lang="da-DK" dirty="0"/>
          </a:p>
          <a:p>
            <a:pPr marL="457200" lvl="1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4563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Kernesymptomer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Genoplevelser (flashback og mareridt)</a:t>
            </a:r>
          </a:p>
          <a:p>
            <a:pPr marL="0" indent="0">
              <a:buNone/>
            </a:pP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Undgåelsesadfærd </a:t>
            </a:r>
          </a:p>
          <a:p>
            <a:pPr marL="0" indent="0">
              <a:buNone/>
            </a:pP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Øget vagtsomhed (alarmberedskab)</a:t>
            </a:r>
          </a:p>
          <a:p>
            <a:pPr marL="0" indent="0">
              <a:buNone/>
            </a:pP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Ændringer i personlighed (nedsat interesse i ting som tidligere havde betydning)</a:t>
            </a:r>
          </a:p>
          <a:p>
            <a:pPr marL="0" indent="0">
              <a:buNone/>
            </a:pP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Hukommelsesproblemer og koncentrationsbesvær </a:t>
            </a:r>
            <a:endParaRPr lang="da-DK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69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PTSD i hverdagen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20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Hverdagsliv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88371" y="1628800"/>
            <a:ext cx="8229600" cy="4525963"/>
          </a:xfrm>
        </p:spPr>
        <p:txBody>
          <a:bodyPr>
            <a:normAutofit/>
          </a:bodyPr>
          <a:lstStyle/>
          <a:p>
            <a:r>
              <a:rPr lang="da-DK" altLang="da-DK" sz="2000" i="1" dirty="0" smtClean="0">
                <a:solidFill>
                  <a:srgbClr val="333333"/>
                </a:solidFill>
                <a:latin typeface="+mn-lt"/>
              </a:rPr>
              <a:t>”Jeg kan ikke genkende mig selv” </a:t>
            </a:r>
          </a:p>
          <a:p>
            <a:pPr marL="0" indent="0">
              <a:buNone/>
            </a:pPr>
            <a:endParaRPr lang="da-DK" altLang="da-DK" sz="2000" i="1" dirty="0">
              <a:solidFill>
                <a:srgbClr val="333333"/>
              </a:solidFill>
              <a:latin typeface="+mn-lt"/>
            </a:endParaRPr>
          </a:p>
          <a:p>
            <a:r>
              <a:rPr lang="da-DK" altLang="da-DK" sz="2000" i="1" dirty="0" smtClean="0">
                <a:solidFill>
                  <a:srgbClr val="333333"/>
                </a:solidFill>
                <a:latin typeface="+mn-lt"/>
              </a:rPr>
              <a:t>”Jeg har ofte brug for at kunne kontrollere mine omgivelser”</a:t>
            </a:r>
          </a:p>
          <a:p>
            <a:pPr marL="0" indent="0">
              <a:buNone/>
            </a:pPr>
            <a:endParaRPr lang="da-DK" altLang="da-DK" sz="2000" i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altLang="da-DK" sz="2000" i="1" dirty="0" smtClean="0">
                <a:solidFill>
                  <a:srgbClr val="333333"/>
                </a:solidFill>
                <a:latin typeface="+mn-lt"/>
              </a:rPr>
              <a:t>”Det er nogle gange mit hoved, som styrer mig og ikke omvendt”</a:t>
            </a:r>
            <a:br>
              <a:rPr lang="da-DK" altLang="da-DK" sz="2000" i="1" dirty="0" smtClean="0">
                <a:solidFill>
                  <a:srgbClr val="333333"/>
                </a:solidFill>
                <a:latin typeface="+mn-lt"/>
              </a:rPr>
            </a:br>
            <a:endParaRPr lang="da-DK" altLang="da-DK" sz="2000" i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altLang="da-DK" sz="2000" i="1" dirty="0" smtClean="0">
                <a:solidFill>
                  <a:srgbClr val="333333"/>
                </a:solidFill>
                <a:latin typeface="+mn-lt"/>
              </a:rPr>
              <a:t>”Jeg kan have svært ved at overskue simple opgaver i hverdagen</a:t>
            </a:r>
            <a:r>
              <a:rPr lang="da-DK" altLang="da-DK" sz="2000" i="1" dirty="0" smtClean="0">
                <a:solidFill>
                  <a:srgbClr val="333333"/>
                </a:solidFill>
                <a:latin typeface="+mn-lt"/>
              </a:rPr>
              <a:t>”</a:t>
            </a:r>
          </a:p>
          <a:p>
            <a:pPr marL="0" indent="0">
              <a:buNone/>
            </a:pPr>
            <a:r>
              <a:rPr lang="da-DK" altLang="da-DK" sz="2000" i="1" dirty="0" smtClean="0">
                <a:solidFill>
                  <a:srgbClr val="333333"/>
                </a:solidFill>
                <a:latin typeface="+mn-lt"/>
              </a:rPr>
              <a:t/>
            </a:r>
            <a:br>
              <a:rPr lang="da-DK" altLang="da-DK" sz="2000" i="1" dirty="0" smtClean="0">
                <a:solidFill>
                  <a:srgbClr val="333333"/>
                </a:solidFill>
                <a:latin typeface="+mn-lt"/>
              </a:rPr>
            </a:br>
            <a:endParaRPr lang="da-DK" sz="2000" i="1" dirty="0" smtClean="0">
              <a:latin typeface="+mn-lt"/>
            </a:endParaRPr>
          </a:p>
          <a:p>
            <a:r>
              <a:rPr lang="da-DK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Hvad </a:t>
            </a:r>
            <a:r>
              <a:rPr lang="da-DK" sz="2000" b="1" dirty="0">
                <a:latin typeface="Calibri" panose="020F0502020204030204" pitchFamily="34" charset="0"/>
                <a:cs typeface="Calibri" panose="020F0502020204030204" pitchFamily="34" charset="0"/>
              </a:rPr>
              <a:t>fylder for </a:t>
            </a:r>
            <a:r>
              <a:rPr lang="da-DK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dig i hverdagen?</a:t>
            </a:r>
            <a:endParaRPr lang="da-DK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07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Socialt liv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0932" y="1268760"/>
            <a:ext cx="8229600" cy="4525963"/>
          </a:xfrm>
        </p:spPr>
        <p:txBody>
          <a:bodyPr>
            <a:noAutofit/>
          </a:bodyPr>
          <a:lstStyle/>
          <a:p>
            <a:endParaRPr lang="da-DK" sz="2000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sz="2000" i="1" dirty="0" smtClean="0">
                <a:solidFill>
                  <a:srgbClr val="333333"/>
                </a:solidFill>
                <a:latin typeface="+mn-lt"/>
              </a:rPr>
              <a:t>”Jeg kan nogen gange blive bange for andre mennesker”</a:t>
            </a:r>
          </a:p>
          <a:p>
            <a:endParaRPr lang="da-DK" sz="2000" i="1" dirty="0">
              <a:solidFill>
                <a:srgbClr val="333333"/>
              </a:solidFill>
              <a:latin typeface="+mn-lt"/>
            </a:endParaRPr>
          </a:p>
          <a:p>
            <a:r>
              <a:rPr lang="da-DK" sz="2000" i="1" dirty="0" smtClean="0">
                <a:solidFill>
                  <a:srgbClr val="333333"/>
                </a:solidFill>
                <a:latin typeface="+mn-lt"/>
              </a:rPr>
              <a:t>”Jeg har svært ved at kontrollere mine følelsesmæssige udbrud”</a:t>
            </a:r>
          </a:p>
          <a:p>
            <a:endParaRPr lang="da-DK" sz="2000" i="1" dirty="0">
              <a:solidFill>
                <a:srgbClr val="333333"/>
              </a:solidFill>
              <a:latin typeface="+mn-lt"/>
            </a:endParaRPr>
          </a:p>
          <a:p>
            <a:r>
              <a:rPr lang="da-DK" sz="2000" i="1" dirty="0" smtClean="0">
                <a:solidFill>
                  <a:srgbClr val="333333"/>
                </a:solidFill>
                <a:latin typeface="+mn-lt"/>
              </a:rPr>
              <a:t>”Nogle af mine venner har taget afstand efter jeg har fået diagnosen”</a:t>
            </a:r>
          </a:p>
          <a:p>
            <a:pPr marL="0" indent="0">
              <a:buNone/>
            </a:pPr>
            <a:endParaRPr lang="da-DK" sz="2000" i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sz="2000" i="1" dirty="0" smtClean="0">
                <a:solidFill>
                  <a:srgbClr val="333333"/>
                </a:solidFill>
                <a:latin typeface="+mn-lt"/>
              </a:rPr>
              <a:t>”Jeg bliver meget udmattet af at være sammen med andre mennesker</a:t>
            </a:r>
            <a:r>
              <a:rPr lang="da-DK" sz="2000" i="1" dirty="0" smtClean="0">
                <a:solidFill>
                  <a:srgbClr val="333333"/>
                </a:solidFill>
                <a:latin typeface="+mn-lt"/>
              </a:rPr>
              <a:t>”</a:t>
            </a:r>
          </a:p>
          <a:p>
            <a:endParaRPr lang="da-DK" sz="2000" i="1" dirty="0">
              <a:solidFill>
                <a:srgbClr val="333333"/>
              </a:solidFill>
              <a:latin typeface="+mn-lt"/>
            </a:endParaRPr>
          </a:p>
          <a:p>
            <a:pPr marL="0" indent="0">
              <a:buNone/>
            </a:pPr>
            <a:endParaRPr lang="da-DK" sz="2000" dirty="0">
              <a:solidFill>
                <a:srgbClr val="333333"/>
              </a:solidFill>
              <a:latin typeface="+mn-lt"/>
            </a:endParaRPr>
          </a:p>
          <a:p>
            <a:r>
              <a:rPr lang="da-DK" sz="2000" b="1" dirty="0">
                <a:latin typeface="+mn-lt"/>
              </a:rPr>
              <a:t>Hvad fylder for dig i </a:t>
            </a:r>
            <a:r>
              <a:rPr lang="da-DK" sz="2000" b="1" dirty="0" smtClean="0">
                <a:latin typeface="+mn-lt"/>
              </a:rPr>
              <a:t>forhold til det sociale liv?</a:t>
            </a:r>
            <a:endParaRPr lang="da-DK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839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Beskæftigelse/uddannelse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Autofit/>
          </a:bodyPr>
          <a:lstStyle/>
          <a:p>
            <a:r>
              <a:rPr lang="da-DK" sz="1800" i="1" dirty="0" smtClean="0">
                <a:latin typeface="+mn-lt"/>
              </a:rPr>
              <a:t>”Jeg kan ikke gennemføre en uddannelse, fordi jeg har svært ved at koncentrere mig og huske, hvad der bliver sagt”</a:t>
            </a:r>
          </a:p>
          <a:p>
            <a:endParaRPr lang="da-DK" sz="1800" i="1" dirty="0" smtClean="0">
              <a:latin typeface="+mn-lt"/>
            </a:endParaRPr>
          </a:p>
          <a:p>
            <a:r>
              <a:rPr lang="da-DK" sz="1800" i="1" dirty="0" smtClean="0">
                <a:latin typeface="+mn-lt"/>
              </a:rPr>
              <a:t>”Jeg har svært ved at udføre mine arbejdsopgaver, hvis der er mange mennesker”</a:t>
            </a:r>
          </a:p>
          <a:p>
            <a:endParaRPr lang="da-DK" sz="1800" i="1" dirty="0">
              <a:latin typeface="+mn-lt"/>
            </a:endParaRPr>
          </a:p>
          <a:p>
            <a:r>
              <a:rPr lang="da-DK" sz="1800" i="1" dirty="0" smtClean="0">
                <a:latin typeface="+mn-lt"/>
              </a:rPr>
              <a:t>”Jeg har ofte brug for at få tingene at vide flere gange. </a:t>
            </a:r>
          </a:p>
          <a:p>
            <a:pPr marL="0" indent="0">
              <a:buNone/>
            </a:pPr>
            <a:endParaRPr lang="da-DK" sz="1800" i="1" dirty="0">
              <a:latin typeface="+mn-lt"/>
            </a:endParaRPr>
          </a:p>
          <a:p>
            <a:r>
              <a:rPr lang="da-DK" sz="1800" i="1" dirty="0" smtClean="0">
                <a:latin typeface="+mn-lt"/>
              </a:rPr>
              <a:t>”Det er vigtigt for mig at få nogle opgaver, som jeg kan overskue</a:t>
            </a:r>
            <a:r>
              <a:rPr lang="da-DK" sz="1800" i="1" dirty="0" smtClean="0">
                <a:latin typeface="+mn-lt"/>
              </a:rPr>
              <a:t>”</a:t>
            </a:r>
          </a:p>
          <a:p>
            <a:pPr marL="0" indent="0">
              <a:buNone/>
            </a:pPr>
            <a:endParaRPr lang="da-DK" sz="1800" i="1" dirty="0" smtClean="0">
              <a:latin typeface="+mn-lt"/>
            </a:endParaRPr>
          </a:p>
          <a:p>
            <a:r>
              <a:rPr lang="da-DK" sz="1800" i="1" dirty="0" smtClean="0">
                <a:latin typeface="+mn-lt"/>
              </a:rPr>
              <a:t>”Da jeg begyndte på nyt arbejde, følte jeg, at jeg kunne bidrage med noget</a:t>
            </a:r>
            <a:r>
              <a:rPr lang="da-DK" sz="1800" i="1" dirty="0" smtClean="0">
                <a:latin typeface="+mn-lt"/>
              </a:rPr>
              <a:t>”</a:t>
            </a:r>
          </a:p>
          <a:p>
            <a:pPr marL="0" indent="0">
              <a:buNone/>
            </a:pPr>
            <a:endParaRPr lang="da-DK" sz="1800" b="1" dirty="0">
              <a:latin typeface="+mn-lt"/>
            </a:endParaRPr>
          </a:p>
          <a:p>
            <a:r>
              <a:rPr lang="da-DK" sz="1800" b="1" dirty="0" smtClean="0">
                <a:latin typeface="+mn-lt"/>
              </a:rPr>
              <a:t>Hvad </a:t>
            </a:r>
            <a:r>
              <a:rPr lang="da-DK" sz="1800" b="1" dirty="0">
                <a:latin typeface="+mn-lt"/>
              </a:rPr>
              <a:t>fylder for dig i forhold til </a:t>
            </a:r>
            <a:r>
              <a:rPr lang="da-DK" sz="1800" b="1" dirty="0" smtClean="0">
                <a:latin typeface="+mn-lt"/>
              </a:rPr>
              <a:t>beskæftigelse/uddannelse?</a:t>
            </a:r>
            <a:endParaRPr lang="da-DK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501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Hvad så nu?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" name="Tekstfelt 1"/>
          <p:cNvSpPr txBox="1"/>
          <p:nvPr/>
        </p:nvSpPr>
        <p:spPr>
          <a:xfrm>
            <a:off x="1259632" y="2204864"/>
            <a:ext cx="61926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 smtClean="0"/>
              <a:t>Er </a:t>
            </a:r>
            <a:r>
              <a:rPr lang="da-DK" sz="2400" dirty="0"/>
              <a:t>du blevet opmærksom på noget, vi skal have fat 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Hvad er det første, vi kan gøre?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Er der nogen, vi skal snakke med?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Hvornår oplever du udfordringerne mest/mindst?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Hvad har du ”lært” af </a:t>
            </a:r>
            <a:r>
              <a:rPr lang="da-DK" sz="2400" dirty="0" smtClean="0"/>
              <a:t>din diagnose? </a:t>
            </a:r>
            <a:r>
              <a:rPr lang="da-DK" sz="2400" dirty="0"/>
              <a:t>Har den bragt noget positivt med sig for dig?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5215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90411" y="112474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a-DK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Kender du nogle tilbud, som kunne være interessante for dig at benytte?</a:t>
            </a: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Selvhjælp Skanderborg</a:t>
            </a:r>
          </a:p>
          <a:p>
            <a:pPr marL="0" indent="0">
              <a:buNone/>
            </a:pP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Hjemmesider:</a:t>
            </a: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Ptsddanmark.dk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Traume.dk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Sind.dk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Psykiatrien.rm.dk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Mindapps.dk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Mindhelper.dk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Psykiatrifonden</a:t>
            </a:r>
            <a:endParaRPr lang="da-DK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Nyttig information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283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kb_skabelo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.pptx" id="{4363A834-187C-41E5-80EB-CAF2947779A5}" vid="{E85C63AE-4A78-48AE-858D-2BE297A0A932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10806</TotalTime>
  <Words>378</Words>
  <Application>Microsoft Office PowerPoint</Application>
  <PresentationFormat>Skærmshow (4:3)</PresentationFormat>
  <Paragraphs>76</Paragraphs>
  <Slides>9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Georgia</vt:lpstr>
      <vt:lpstr>Skb_skabelon</vt:lpstr>
      <vt:lpstr>PTSD </vt:lpstr>
      <vt:lpstr>Diagnosen</vt:lpstr>
      <vt:lpstr>Kernesymptomer</vt:lpstr>
      <vt:lpstr>PTSD i hverdagen</vt:lpstr>
      <vt:lpstr>Hverdagsliv</vt:lpstr>
      <vt:lpstr>Socialt liv</vt:lpstr>
      <vt:lpstr>Beskæftigelse/uddannelse</vt:lpstr>
      <vt:lpstr>Hvad så nu?</vt:lpstr>
      <vt:lpstr>Nyttig information</vt:lpstr>
    </vt:vector>
  </TitlesOfParts>
  <Company>Skanderborg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Susanne Dalmer</dc:creator>
  <cp:lastModifiedBy>Rikke Thomadsen</cp:lastModifiedBy>
  <cp:revision>52</cp:revision>
  <dcterms:created xsi:type="dcterms:W3CDTF">2020-06-04T09:08:08Z</dcterms:created>
  <dcterms:modified xsi:type="dcterms:W3CDTF">2020-11-09T08:15:27Z</dcterms:modified>
</cp:coreProperties>
</file>