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2" r:id="rId3"/>
    <p:sldId id="257" r:id="rId4"/>
    <p:sldId id="259" r:id="rId5"/>
    <p:sldId id="266" r:id="rId6"/>
    <p:sldId id="258" r:id="rId7"/>
    <p:sldId id="267" r:id="rId8"/>
    <p:sldId id="268" r:id="rId9"/>
    <p:sldId id="272" r:id="rId10"/>
    <p:sldId id="271" r:id="rId11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>
      <p:cViewPr varScale="1">
        <p:scale>
          <a:sx n="109" d="100"/>
          <a:sy n="109" d="100"/>
        </p:scale>
        <p:origin x="171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552413-BEE2-4843-8ECF-AF4ECF62BE81}" type="datetimeFigureOut">
              <a:rPr lang="da-DK" smtClean="0"/>
              <a:t>09-11-2020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9C586B-312E-48EE-8227-B8515562A6B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39418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C586B-312E-48EE-8227-B8515562A6B0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46073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aseline="0" dirty="0" smtClean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C586B-312E-48EE-8227-B8515562A6B0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73388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C586B-312E-48EE-8227-B8515562A6B0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327116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C586B-312E-48EE-8227-B8515562A6B0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72228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DE40-435E-4932-94DD-0579C74A3604}" type="datetimeFigureOut">
              <a:rPr lang="da-DK" smtClean="0"/>
              <a:t>09-11-2020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A03C-AF31-41A0-8231-210DDF47E5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78038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DE40-435E-4932-94DD-0579C74A3604}" type="datetimeFigureOut">
              <a:rPr lang="da-DK" smtClean="0"/>
              <a:t>09-11-2020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A03C-AF31-41A0-8231-210DDF47E5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63972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DE40-435E-4932-94DD-0579C74A3604}" type="datetimeFigureOut">
              <a:rPr lang="da-DK" smtClean="0"/>
              <a:t>09-11-2020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A03C-AF31-41A0-8231-210DDF47E5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56900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DE40-435E-4932-94DD-0579C74A3604}" type="datetimeFigureOut">
              <a:rPr lang="da-DK" smtClean="0"/>
              <a:t>09-11-2020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A03C-AF31-41A0-8231-210DDF47E5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27910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DE40-435E-4932-94DD-0579C74A3604}" type="datetimeFigureOut">
              <a:rPr lang="da-DK" smtClean="0"/>
              <a:t>09-11-2020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A03C-AF31-41A0-8231-210DDF47E5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47340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DE40-435E-4932-94DD-0579C74A3604}" type="datetimeFigureOut">
              <a:rPr lang="da-DK" smtClean="0"/>
              <a:t>09-11-2020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A03C-AF31-41A0-8231-210DDF47E5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11328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DE40-435E-4932-94DD-0579C74A3604}" type="datetimeFigureOut">
              <a:rPr lang="da-DK" smtClean="0"/>
              <a:t>09-11-2020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A03C-AF31-41A0-8231-210DDF47E5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38260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DE40-435E-4932-94DD-0579C74A3604}" type="datetimeFigureOut">
              <a:rPr lang="da-DK" smtClean="0"/>
              <a:t>09-11-2020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A03C-AF31-41A0-8231-210DDF47E5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974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DE40-435E-4932-94DD-0579C74A3604}" type="datetimeFigureOut">
              <a:rPr lang="da-DK" smtClean="0"/>
              <a:t>09-11-2020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A03C-AF31-41A0-8231-210DDF47E5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60121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DE40-435E-4932-94DD-0579C74A3604}" type="datetimeFigureOut">
              <a:rPr lang="da-DK" smtClean="0"/>
              <a:t>09-11-2020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A03C-AF31-41A0-8231-210DDF47E5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73627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DE40-435E-4932-94DD-0579C74A3604}" type="datetimeFigureOut">
              <a:rPr lang="da-DK" smtClean="0"/>
              <a:t>09-11-2020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A03C-AF31-41A0-8231-210DDF47E5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44709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BDE40-435E-4932-94DD-0579C74A3604}" type="datetimeFigureOut">
              <a:rPr lang="da-DK" smtClean="0"/>
              <a:t>09-11-2020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6A03C-AF31-41A0-8231-210DDF47E5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29950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2636912"/>
            <a:ext cx="7772400" cy="1470025"/>
          </a:xfrm>
        </p:spPr>
        <p:txBody>
          <a:bodyPr>
            <a:normAutofit/>
          </a:bodyPr>
          <a:lstStyle/>
          <a:p>
            <a:r>
              <a:rPr lang="da-DK" sz="72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cs typeface="Calibri Light" panose="020F0302020204030204" pitchFamily="34" charset="0"/>
              </a:rPr>
              <a:t>Depression </a:t>
            </a:r>
            <a:endParaRPr lang="da-DK" sz="7200" b="1" dirty="0">
              <a:solidFill>
                <a:schemeClr val="accent6">
                  <a:lumMod val="75000"/>
                </a:schemeClr>
              </a:solidFill>
              <a:latin typeface="+mj-lt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26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90411" y="1124744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da-DK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a-DK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Kender du nogle tilbud, som kunne være interessante for dig at benytte?</a:t>
            </a:r>
            <a:endParaRPr lang="da-DK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da-DK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Selvhjælp Skanderborg</a:t>
            </a:r>
          </a:p>
          <a:p>
            <a:pPr marL="0" indent="0">
              <a:buNone/>
            </a:pPr>
            <a:endParaRPr lang="da-DK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a-DK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Hjemmesider:</a:t>
            </a:r>
            <a:endParaRPr lang="da-DK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da-DK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Sind.dk</a:t>
            </a:r>
          </a:p>
          <a:p>
            <a:pPr>
              <a:buFontTx/>
              <a:buChar char="-"/>
            </a:pPr>
            <a:r>
              <a:rPr lang="da-DK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Depressionsforeningen.dk</a:t>
            </a:r>
          </a:p>
          <a:p>
            <a:pPr>
              <a:buFontTx/>
              <a:buChar char="-"/>
            </a:pPr>
            <a:r>
              <a:rPr lang="da-DK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Psykiatrien.rm.dk</a:t>
            </a:r>
          </a:p>
          <a:p>
            <a:pPr>
              <a:buFontTx/>
              <a:buChar char="-"/>
            </a:pPr>
            <a:r>
              <a:rPr lang="da-DK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Mindapps.dk</a:t>
            </a:r>
          </a:p>
          <a:p>
            <a:pPr>
              <a:buFontTx/>
              <a:buChar char="-"/>
            </a:pPr>
            <a:r>
              <a:rPr lang="da-DK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Mindhelper.dk</a:t>
            </a:r>
          </a:p>
          <a:p>
            <a:pPr>
              <a:buFontTx/>
              <a:buChar char="-"/>
            </a:pPr>
            <a:r>
              <a:rPr lang="da-DK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Psykiatrifonden</a:t>
            </a:r>
            <a:endParaRPr lang="da-DK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Nyttig information</a:t>
            </a:r>
            <a:endParaRPr lang="da-DK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0687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3600450"/>
            <a:ext cx="2448272" cy="2448272"/>
          </a:xfrm>
          <a:prstGeom prst="rect">
            <a:avLst/>
          </a:prstGeom>
        </p:spPr>
      </p:pic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Hvad er depression?</a:t>
            </a:r>
            <a:endParaRPr lang="da-DK" b="1" dirty="0">
              <a:solidFill>
                <a:schemeClr val="accent6">
                  <a:lumMod val="75000"/>
                </a:schemeClr>
              </a:solidFill>
              <a:latin typeface="+mj-lt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01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da-DK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D</a:t>
            </a:r>
            <a:r>
              <a:rPr lang="da-DK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iagnosen</a:t>
            </a:r>
            <a:endParaRPr lang="da-DK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da-DK" dirty="0">
              <a:latin typeface="+mn-lt"/>
            </a:endParaRPr>
          </a:p>
          <a:p>
            <a:r>
              <a:rPr lang="da-DK" dirty="0" smtClean="0">
                <a:latin typeface="+mn-lt"/>
              </a:rPr>
              <a:t>I det internationale diagnosesystem </a:t>
            </a:r>
            <a:r>
              <a:rPr lang="da-DK" dirty="0">
                <a:latin typeface="+mn-lt"/>
              </a:rPr>
              <a:t>(</a:t>
            </a:r>
            <a:r>
              <a:rPr lang="da-DK" dirty="0" smtClean="0">
                <a:latin typeface="+mn-lt"/>
              </a:rPr>
              <a:t>ICD10) betegnes det: </a:t>
            </a:r>
            <a:r>
              <a:rPr lang="da-DK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F32</a:t>
            </a:r>
          </a:p>
          <a:p>
            <a:pPr marL="0" indent="0">
              <a:buNone/>
            </a:pPr>
            <a:endParaRPr lang="da-DK" dirty="0" smtClean="0">
              <a:solidFill>
                <a:schemeClr val="accent6">
                  <a:lumMod val="75000"/>
                </a:schemeClr>
              </a:solidFill>
              <a:latin typeface="+mn-lt"/>
            </a:endParaRPr>
          </a:p>
          <a:p>
            <a:r>
              <a:rPr lang="da-DK" dirty="0">
                <a:latin typeface="+mn-lt"/>
              </a:rPr>
              <a:t>Undersøgelser peger på, at </a:t>
            </a:r>
            <a:r>
              <a:rPr lang="da-DK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15 %</a:t>
            </a:r>
            <a:r>
              <a:rPr lang="da-DK" dirty="0" smtClean="0">
                <a:latin typeface="+mn-lt"/>
              </a:rPr>
              <a:t> af befolkningen i løbet af deres liv rammes af depression. </a:t>
            </a:r>
          </a:p>
          <a:p>
            <a:pPr marL="0" indent="0">
              <a:buNone/>
            </a:pPr>
            <a:endParaRPr lang="da-DK" dirty="0" smtClean="0">
              <a:latin typeface="+mn-lt"/>
            </a:endParaRPr>
          </a:p>
          <a:p>
            <a:r>
              <a:rPr lang="da-DK" dirty="0" smtClean="0">
                <a:latin typeface="+mn-lt"/>
              </a:rPr>
              <a:t>Ca. </a:t>
            </a:r>
            <a:r>
              <a:rPr lang="da-DK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200.000</a:t>
            </a:r>
            <a:r>
              <a:rPr lang="da-DK" dirty="0" smtClean="0">
                <a:latin typeface="+mn-lt"/>
              </a:rPr>
              <a:t> mennesker i DK har en depression</a:t>
            </a:r>
            <a:endParaRPr lang="da-DK" dirty="0" smtClean="0"/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4563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Kernesymptomer</a:t>
            </a:r>
            <a:endParaRPr lang="da-DK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27584" y="1600200"/>
            <a:ext cx="7859216" cy="4525963"/>
          </a:xfrm>
        </p:spPr>
        <p:txBody>
          <a:bodyPr>
            <a:normAutofit fontScale="85000" lnSpcReduction="20000"/>
          </a:bodyPr>
          <a:lstStyle/>
          <a:p>
            <a:r>
              <a:rPr lang="da-DK" dirty="0" smtClean="0"/>
              <a:t>Nedsat humør </a:t>
            </a:r>
          </a:p>
          <a:p>
            <a:r>
              <a:rPr lang="da-DK" dirty="0" smtClean="0"/>
              <a:t>Nedsat interesse</a:t>
            </a:r>
          </a:p>
          <a:p>
            <a:r>
              <a:rPr lang="da-DK" dirty="0" smtClean="0"/>
              <a:t>Manglende selvtillid og skyldfølelse </a:t>
            </a:r>
          </a:p>
          <a:p>
            <a:r>
              <a:rPr lang="da-DK" dirty="0" smtClean="0"/>
              <a:t>Nedsat energi og øget træthed</a:t>
            </a:r>
          </a:p>
          <a:p>
            <a:r>
              <a:rPr lang="da-DK" dirty="0" smtClean="0"/>
              <a:t>Tænke – og koncentrationsbesvær </a:t>
            </a:r>
          </a:p>
          <a:p>
            <a:r>
              <a:rPr lang="da-DK" dirty="0" smtClean="0"/>
              <a:t>Søvnforstyrrelser </a:t>
            </a:r>
          </a:p>
          <a:p>
            <a:r>
              <a:rPr lang="da-DK" dirty="0" smtClean="0"/>
              <a:t>Appetitpåvirkning </a:t>
            </a:r>
            <a:endParaRPr lang="da-DK" dirty="0"/>
          </a:p>
          <a:p>
            <a:r>
              <a:rPr lang="da-DK" dirty="0" smtClean="0"/>
              <a:t>Hukommelsesbesvær</a:t>
            </a:r>
          </a:p>
          <a:p>
            <a:r>
              <a:rPr lang="da-DK" dirty="0" smtClean="0"/>
              <a:t>Irritabel</a:t>
            </a:r>
          </a:p>
          <a:p>
            <a:r>
              <a:rPr lang="da-DK" dirty="0" smtClean="0"/>
              <a:t>Tanker om død og selvmord</a:t>
            </a:r>
          </a:p>
        </p:txBody>
      </p:sp>
    </p:spTree>
    <p:extLst>
      <p:ext uri="{BB962C8B-B14F-4D97-AF65-F5344CB8AC3E}">
        <p14:creationId xmlns:p14="http://schemas.microsoft.com/office/powerpoint/2010/main" val="3757693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Depression i hverdagen</a:t>
            </a:r>
            <a:endParaRPr lang="da-DK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620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Hverdagsliv</a:t>
            </a:r>
            <a:endParaRPr lang="da-DK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88371" y="1628800"/>
            <a:ext cx="8229600" cy="4525963"/>
          </a:xfrm>
        </p:spPr>
        <p:txBody>
          <a:bodyPr>
            <a:normAutofit fontScale="92500" lnSpcReduction="10000"/>
          </a:bodyPr>
          <a:lstStyle/>
          <a:p>
            <a:endParaRPr lang="da-DK" sz="2400" b="1" dirty="0" smtClean="0"/>
          </a:p>
          <a:p>
            <a:r>
              <a:rPr lang="da-DK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”Jeg kan så ufatteligt lidt, i forhold til hvad jeg kunne før”</a:t>
            </a:r>
          </a:p>
          <a:p>
            <a:endParaRPr lang="da-DK" sz="24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a-DK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”Det er svært at overskue helt basale hverdagsting, som eksempelvis at stå op, tage bad eller gå på indkøb”</a:t>
            </a:r>
          </a:p>
          <a:p>
            <a:pPr marL="0" indent="0">
              <a:buNone/>
            </a:pPr>
            <a:endParaRPr lang="da-DK" sz="24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a-DK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”Jeg bruger ofte huskeredskaber i min hverdag” </a:t>
            </a:r>
          </a:p>
          <a:p>
            <a:endParaRPr lang="da-DK" sz="24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a-DK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”Jeg er bange for, at jeg aldrig får det bedre” </a:t>
            </a:r>
            <a:endParaRPr lang="da-DK" sz="24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da-DK" sz="2400" b="1" dirty="0"/>
          </a:p>
          <a:p>
            <a:endParaRPr lang="da-DK" sz="2400" b="1" dirty="0" smtClean="0">
              <a:latin typeface="+mn-lt"/>
            </a:endParaRPr>
          </a:p>
          <a:p>
            <a:r>
              <a:rPr lang="da-DK" sz="2400" b="1" dirty="0" smtClean="0">
                <a:latin typeface="+mn-lt"/>
              </a:rPr>
              <a:t>Hvad </a:t>
            </a:r>
            <a:r>
              <a:rPr lang="da-DK" sz="2400" b="1" dirty="0">
                <a:latin typeface="+mn-lt"/>
              </a:rPr>
              <a:t>fylder for </a:t>
            </a:r>
            <a:r>
              <a:rPr lang="da-DK" sz="2400" b="1" dirty="0" smtClean="0">
                <a:latin typeface="+mn-lt"/>
              </a:rPr>
              <a:t>dig i hverdagen?</a:t>
            </a:r>
            <a:endParaRPr lang="da-DK" sz="2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89079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Socialt liv</a:t>
            </a:r>
            <a:endParaRPr lang="da-DK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39535" y="126876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a-DK" sz="2200" dirty="0" smtClean="0">
              <a:solidFill>
                <a:srgbClr val="333333"/>
              </a:solidFill>
              <a:latin typeface="+mn-lt"/>
            </a:endParaRPr>
          </a:p>
          <a:p>
            <a:r>
              <a:rPr lang="da-DK" sz="2200" i="1" dirty="0" smtClean="0">
                <a:solidFill>
                  <a:srgbClr val="333333"/>
                </a:solidFill>
                <a:latin typeface="+mn-lt"/>
              </a:rPr>
              <a:t>”Jeg er bekymret for, hvordan min depression belaster mine nærmeste”</a:t>
            </a:r>
          </a:p>
          <a:p>
            <a:endParaRPr lang="da-DK" sz="2200" i="1" dirty="0">
              <a:solidFill>
                <a:srgbClr val="333333"/>
              </a:solidFill>
              <a:latin typeface="+mn-lt"/>
            </a:endParaRPr>
          </a:p>
          <a:p>
            <a:r>
              <a:rPr lang="da-DK" sz="2200" i="1" dirty="0" smtClean="0">
                <a:solidFill>
                  <a:srgbClr val="333333"/>
                </a:solidFill>
                <a:latin typeface="+mn-lt"/>
              </a:rPr>
              <a:t>”Det er svært at forklare andre, hvordan en depression føles”</a:t>
            </a:r>
          </a:p>
          <a:p>
            <a:endParaRPr lang="da-DK" sz="2200" i="1" dirty="0">
              <a:solidFill>
                <a:srgbClr val="333333"/>
              </a:solidFill>
              <a:latin typeface="+mn-lt"/>
            </a:endParaRPr>
          </a:p>
          <a:p>
            <a:r>
              <a:rPr lang="da-DK" sz="2200" i="1" dirty="0" smtClean="0">
                <a:solidFill>
                  <a:srgbClr val="333333"/>
                </a:solidFill>
                <a:latin typeface="+mn-lt"/>
              </a:rPr>
              <a:t>”Jeg har ikke overskud til at være sammen med mine venner”</a:t>
            </a:r>
          </a:p>
          <a:p>
            <a:endParaRPr lang="da-DK" sz="2200" i="1" dirty="0">
              <a:solidFill>
                <a:srgbClr val="333333"/>
              </a:solidFill>
              <a:latin typeface="+mn-lt"/>
            </a:endParaRPr>
          </a:p>
          <a:p>
            <a:r>
              <a:rPr lang="da-DK" sz="2200" i="1" dirty="0" smtClean="0">
                <a:solidFill>
                  <a:srgbClr val="333333"/>
                </a:solidFill>
                <a:latin typeface="+mn-lt"/>
              </a:rPr>
              <a:t>”Det er smertefuldt, når andre siger, at jeg skal tage mig sammen” </a:t>
            </a:r>
            <a:r>
              <a:rPr lang="da-DK" sz="2200" dirty="0" smtClean="0">
                <a:solidFill>
                  <a:srgbClr val="333333"/>
                </a:solidFill>
                <a:latin typeface="+mn-lt"/>
              </a:rPr>
              <a:t/>
            </a:r>
            <a:br>
              <a:rPr lang="da-DK" sz="2200" dirty="0" smtClean="0">
                <a:solidFill>
                  <a:srgbClr val="333333"/>
                </a:solidFill>
                <a:latin typeface="+mn-lt"/>
              </a:rPr>
            </a:br>
            <a:endParaRPr lang="da-DK" sz="2200" dirty="0">
              <a:solidFill>
                <a:srgbClr val="333333"/>
              </a:solidFill>
              <a:latin typeface="+mn-lt"/>
            </a:endParaRPr>
          </a:p>
          <a:p>
            <a:pPr marL="0" indent="0">
              <a:buNone/>
            </a:pPr>
            <a:endParaRPr lang="da-DK" sz="2200" dirty="0">
              <a:solidFill>
                <a:srgbClr val="333333"/>
              </a:solidFill>
              <a:latin typeface="+mn-lt"/>
            </a:endParaRPr>
          </a:p>
          <a:p>
            <a:r>
              <a:rPr lang="da-DK" sz="2200" b="1" dirty="0">
                <a:latin typeface="+mn-lt"/>
              </a:rPr>
              <a:t>Hvad fylder for dig i </a:t>
            </a:r>
            <a:r>
              <a:rPr lang="da-DK" sz="2200" b="1" dirty="0" smtClean="0">
                <a:latin typeface="+mn-lt"/>
              </a:rPr>
              <a:t>forhold til det sociale liv?</a:t>
            </a:r>
            <a:endParaRPr lang="da-DK" sz="2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88397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Beskæftigelse/uddannelse</a:t>
            </a:r>
            <a:endParaRPr lang="da-DK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2200" i="1" dirty="0" smtClean="0">
                <a:latin typeface="+mn-lt"/>
              </a:rPr>
              <a:t>”Jeg er bekymret for om jeg kan passe mit arbejde/skole”</a:t>
            </a:r>
          </a:p>
          <a:p>
            <a:endParaRPr lang="da-DK" sz="2200" b="1" dirty="0">
              <a:latin typeface="+mn-lt"/>
            </a:endParaRPr>
          </a:p>
          <a:p>
            <a:r>
              <a:rPr lang="da-DK" sz="2200" i="1" dirty="0" smtClean="0">
                <a:latin typeface="+mn-lt"/>
              </a:rPr>
              <a:t>”Jeg bebrejder mig selv for, at jeg ikke bare kan tage mig sammen”</a:t>
            </a:r>
          </a:p>
          <a:p>
            <a:endParaRPr lang="da-DK" sz="2200" b="1" dirty="0" smtClean="0">
              <a:latin typeface="+mn-lt"/>
            </a:endParaRPr>
          </a:p>
          <a:p>
            <a:r>
              <a:rPr lang="da-DK" sz="2200" dirty="0" smtClean="0">
                <a:latin typeface="+mn-lt"/>
              </a:rPr>
              <a:t>”</a:t>
            </a:r>
            <a:r>
              <a:rPr lang="da-DK" sz="2200" i="1" dirty="0">
                <a:latin typeface="+mn-lt"/>
              </a:rPr>
              <a:t>Jeg har oplevet, at det er nemmere for mine omgivelser at </a:t>
            </a:r>
            <a:r>
              <a:rPr lang="da-DK" sz="2200" i="1" dirty="0" smtClean="0">
                <a:latin typeface="+mn-lt"/>
              </a:rPr>
              <a:t>tage hensyn, </a:t>
            </a:r>
            <a:r>
              <a:rPr lang="da-DK" sz="2200" i="1" dirty="0">
                <a:latin typeface="+mn-lt"/>
              </a:rPr>
              <a:t>når jeg er ærlig om min depression”</a:t>
            </a:r>
          </a:p>
          <a:p>
            <a:endParaRPr lang="da-DK" sz="2200" i="1" dirty="0" smtClean="0">
              <a:latin typeface="+mn-lt"/>
            </a:endParaRPr>
          </a:p>
          <a:p>
            <a:pPr marL="0" indent="0">
              <a:buNone/>
            </a:pPr>
            <a:endParaRPr lang="da-DK" sz="2200" b="1" i="1" dirty="0">
              <a:latin typeface="+mn-lt"/>
            </a:endParaRPr>
          </a:p>
          <a:p>
            <a:r>
              <a:rPr lang="da-DK" sz="2200" b="1" i="1" dirty="0">
                <a:latin typeface="+mn-lt"/>
              </a:rPr>
              <a:t>Hvad fylder for dig i forhold til beskæftigelse/uddannelse</a:t>
            </a:r>
            <a:r>
              <a:rPr lang="da-DK" sz="2200" b="1" dirty="0" smtClean="0">
                <a:latin typeface="+mn-lt"/>
              </a:rPr>
              <a:t>?</a:t>
            </a:r>
            <a:endParaRPr lang="da-DK" sz="2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55013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/>
          <a:lstStyle/>
          <a:p>
            <a:r>
              <a:rPr lang="da-DK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Hvad så nu?</a:t>
            </a:r>
            <a:endParaRPr lang="da-DK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" name="Tekstfelt 1"/>
          <p:cNvSpPr txBox="1"/>
          <p:nvPr/>
        </p:nvSpPr>
        <p:spPr>
          <a:xfrm>
            <a:off x="1259632" y="2204864"/>
            <a:ext cx="619268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400" dirty="0" smtClean="0"/>
              <a:t>Er </a:t>
            </a:r>
            <a:r>
              <a:rPr lang="da-DK" sz="2400" dirty="0"/>
              <a:t>du blevet opmærksom på noget, vi skal have fat i?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400" dirty="0"/>
              <a:t>Hvad er det første, vi kan gøre?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400" dirty="0"/>
              <a:t>Er der nogen, vi skal snakke med?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400" dirty="0"/>
              <a:t>Hvornår oplever du udfordringerne mest/mindst?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400" dirty="0"/>
              <a:t>Hvad har du ”lært” af </a:t>
            </a:r>
            <a:r>
              <a:rPr lang="da-DK" sz="2400" dirty="0" smtClean="0"/>
              <a:t>din diagnose? </a:t>
            </a:r>
            <a:r>
              <a:rPr lang="da-DK" sz="2400" dirty="0"/>
              <a:t>Har den bragt noget positivt med sig for dig?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2460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kb_skabelo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.pptx" id="{4363A834-187C-41E5-80EB-CAF2947779A5}" vid="{E85C63AE-4A78-48AE-858D-2BE297A0A932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</Template>
  <TotalTime>10829</TotalTime>
  <Words>365</Words>
  <Application>Microsoft Office PowerPoint</Application>
  <PresentationFormat>Skærmshow (4:3)</PresentationFormat>
  <Paragraphs>76</Paragraphs>
  <Slides>10</Slides>
  <Notes>4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Georgia</vt:lpstr>
      <vt:lpstr>Skb_skabelon</vt:lpstr>
      <vt:lpstr>Depression </vt:lpstr>
      <vt:lpstr>Hvad er depression?</vt:lpstr>
      <vt:lpstr>Diagnosen</vt:lpstr>
      <vt:lpstr>Kernesymptomer</vt:lpstr>
      <vt:lpstr>Depression i hverdagen</vt:lpstr>
      <vt:lpstr>Hverdagsliv</vt:lpstr>
      <vt:lpstr>Socialt liv</vt:lpstr>
      <vt:lpstr>Beskæftigelse/uddannelse</vt:lpstr>
      <vt:lpstr>Hvad så nu?</vt:lpstr>
      <vt:lpstr>Nyttig information</vt:lpstr>
    </vt:vector>
  </TitlesOfParts>
  <Company>Skanderborg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Susanne Dalmer</dc:creator>
  <cp:lastModifiedBy>Rikke Thomadsen</cp:lastModifiedBy>
  <cp:revision>51</cp:revision>
  <dcterms:created xsi:type="dcterms:W3CDTF">2020-06-04T09:08:08Z</dcterms:created>
  <dcterms:modified xsi:type="dcterms:W3CDTF">2020-11-09T08:11:23Z</dcterms:modified>
</cp:coreProperties>
</file>