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57" r:id="rId4"/>
    <p:sldId id="259" r:id="rId5"/>
    <p:sldId id="266" r:id="rId6"/>
    <p:sldId id="258" r:id="rId7"/>
    <p:sldId id="267" r:id="rId8"/>
    <p:sldId id="268" r:id="rId9"/>
    <p:sldId id="272" r:id="rId10"/>
    <p:sldId id="271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109" d="100"/>
          <a:sy n="109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52413-BEE2-4843-8ECF-AF4ECF62BE81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C586B-312E-48EE-8227-B8515562A6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941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607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3388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2711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2228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803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397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690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791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734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132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826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7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012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362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470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995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/>
          </a:bodyPr>
          <a:lstStyle/>
          <a:p>
            <a:r>
              <a:rPr lang="da-DK" sz="7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Depression </a:t>
            </a:r>
            <a:endParaRPr lang="da-DK" sz="7200" b="1" dirty="0">
              <a:solidFill>
                <a:schemeClr val="accent6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90411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a-DK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Kender du nogle tilbud, som kunne være interessante for dig at benytte?</a:t>
            </a: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Selvhjælp Skanderborg</a:t>
            </a:r>
          </a:p>
          <a:p>
            <a:pPr marL="0" indent="0">
              <a:buNone/>
            </a:pP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Hjemmesider:</a:t>
            </a: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Sind.dk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Depressionsforeningen.dk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Psykiatrien.rm.dk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Mindapps.dk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Mindhelper.dk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Psykiatrifonden</a:t>
            </a:r>
            <a:endParaRPr lang="da-DK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Nyttig information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687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600450"/>
            <a:ext cx="2448272" cy="2448272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Hvad er depression?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0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da-DK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D</a:t>
            </a:r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iagnosen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da-DK" dirty="0">
              <a:latin typeface="+mn-lt"/>
            </a:endParaRPr>
          </a:p>
          <a:p>
            <a:r>
              <a:rPr lang="da-DK" dirty="0" smtClean="0">
                <a:latin typeface="+mn-lt"/>
              </a:rPr>
              <a:t>I det internationale diagnosesystem </a:t>
            </a:r>
            <a:r>
              <a:rPr lang="da-DK" dirty="0">
                <a:latin typeface="+mn-lt"/>
              </a:rPr>
              <a:t>(</a:t>
            </a:r>
            <a:r>
              <a:rPr lang="da-DK" dirty="0" smtClean="0">
                <a:latin typeface="+mn-lt"/>
              </a:rPr>
              <a:t>ICD10) betegnes det: 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F32</a:t>
            </a:r>
          </a:p>
          <a:p>
            <a:pPr marL="0" indent="0">
              <a:buNone/>
            </a:pPr>
            <a:endParaRPr lang="da-DK" dirty="0" smtClean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da-DK" dirty="0">
                <a:latin typeface="+mn-lt"/>
              </a:rPr>
              <a:t>Undersøgelser peger på, at 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15 %</a:t>
            </a:r>
            <a:r>
              <a:rPr lang="da-DK" dirty="0" smtClean="0">
                <a:latin typeface="+mn-lt"/>
              </a:rPr>
              <a:t> af befolkningen i løbet af deres liv rammes af depression. </a:t>
            </a:r>
          </a:p>
          <a:p>
            <a:pPr marL="0" indent="0">
              <a:buNone/>
            </a:pPr>
            <a:endParaRPr lang="da-DK" dirty="0" smtClean="0">
              <a:latin typeface="+mn-lt"/>
            </a:endParaRPr>
          </a:p>
          <a:p>
            <a:r>
              <a:rPr lang="da-DK" dirty="0" smtClean="0">
                <a:latin typeface="+mn-lt"/>
              </a:rPr>
              <a:t>Ca. 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200.000</a:t>
            </a:r>
            <a:r>
              <a:rPr lang="da-DK" dirty="0" smtClean="0">
                <a:latin typeface="+mn-lt"/>
              </a:rPr>
              <a:t> mennesker i DK har en depression</a:t>
            </a: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456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Kernesymptomer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 fontScale="85000" lnSpcReduction="20000"/>
          </a:bodyPr>
          <a:lstStyle/>
          <a:p>
            <a:r>
              <a:rPr lang="da-DK" dirty="0" smtClean="0"/>
              <a:t>Nedsat humør </a:t>
            </a:r>
          </a:p>
          <a:p>
            <a:r>
              <a:rPr lang="da-DK" dirty="0" smtClean="0"/>
              <a:t>Nedsat interesse</a:t>
            </a:r>
          </a:p>
          <a:p>
            <a:r>
              <a:rPr lang="da-DK" dirty="0" smtClean="0"/>
              <a:t>Manglende selvtillid og skyldfølelse </a:t>
            </a:r>
          </a:p>
          <a:p>
            <a:r>
              <a:rPr lang="da-DK" dirty="0" smtClean="0"/>
              <a:t>Nedsat energi og øget træthed</a:t>
            </a:r>
          </a:p>
          <a:p>
            <a:r>
              <a:rPr lang="da-DK" dirty="0" smtClean="0"/>
              <a:t>Tænke – og koncentrationsbesvær </a:t>
            </a:r>
          </a:p>
          <a:p>
            <a:r>
              <a:rPr lang="da-DK" dirty="0" smtClean="0"/>
              <a:t>Søvnforstyrrelser </a:t>
            </a:r>
          </a:p>
          <a:p>
            <a:r>
              <a:rPr lang="da-DK" dirty="0" smtClean="0"/>
              <a:t>Appetitpåvirkning </a:t>
            </a:r>
            <a:endParaRPr lang="da-DK" dirty="0"/>
          </a:p>
          <a:p>
            <a:r>
              <a:rPr lang="da-DK" dirty="0" smtClean="0"/>
              <a:t>Hukommelsesbesvær</a:t>
            </a:r>
          </a:p>
          <a:p>
            <a:r>
              <a:rPr lang="da-DK" dirty="0" smtClean="0"/>
              <a:t>Irritabel</a:t>
            </a:r>
          </a:p>
          <a:p>
            <a:r>
              <a:rPr lang="da-DK" dirty="0" smtClean="0"/>
              <a:t>Tanker om død og selvmord</a:t>
            </a:r>
          </a:p>
        </p:txBody>
      </p:sp>
    </p:spTree>
    <p:extLst>
      <p:ext uri="{BB962C8B-B14F-4D97-AF65-F5344CB8AC3E}">
        <p14:creationId xmlns:p14="http://schemas.microsoft.com/office/powerpoint/2010/main" val="375769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Depression i hverdagen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2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Hverdagsliv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88371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da-DK" sz="2400" b="1" dirty="0" smtClean="0"/>
          </a:p>
          <a:p>
            <a:r>
              <a:rPr lang="da-DK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”Jeg kan så ufatteligt lidt, i forhold til hvad jeg kunne før”</a:t>
            </a:r>
          </a:p>
          <a:p>
            <a:endParaRPr lang="da-DK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”Det er svært at overskue helt basale hverdagsting, som eksempelvis at stå op, tage bad eller gå på indkøb”</a:t>
            </a:r>
          </a:p>
          <a:p>
            <a:pPr marL="0" indent="0">
              <a:buNone/>
            </a:pPr>
            <a:endParaRPr lang="da-DK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”Jeg bruger ofte huskeredskaber i min hverdag” </a:t>
            </a:r>
          </a:p>
          <a:p>
            <a:endParaRPr lang="da-DK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”Jeg er bange for, at jeg aldrig får det bedre” </a:t>
            </a:r>
            <a:endParaRPr lang="da-DK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a-DK" sz="2400" b="1" dirty="0"/>
          </a:p>
          <a:p>
            <a:endParaRPr lang="da-DK" sz="2400" b="1" dirty="0" smtClean="0">
              <a:latin typeface="+mn-lt"/>
            </a:endParaRPr>
          </a:p>
          <a:p>
            <a:r>
              <a:rPr lang="da-DK" sz="2400" b="1" dirty="0" smtClean="0">
                <a:latin typeface="+mn-lt"/>
              </a:rPr>
              <a:t>Hvad </a:t>
            </a:r>
            <a:r>
              <a:rPr lang="da-DK" sz="2400" b="1" dirty="0">
                <a:latin typeface="+mn-lt"/>
              </a:rPr>
              <a:t>fylder for </a:t>
            </a:r>
            <a:r>
              <a:rPr lang="da-DK" sz="2400" b="1" dirty="0" smtClean="0">
                <a:latin typeface="+mn-lt"/>
              </a:rPr>
              <a:t>dig i hverdagen?</a:t>
            </a:r>
            <a:endParaRPr lang="da-DK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907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Socialt 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9535" y="126876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a-DK" sz="2200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200" i="1" dirty="0" smtClean="0">
                <a:solidFill>
                  <a:srgbClr val="333333"/>
                </a:solidFill>
                <a:latin typeface="+mn-lt"/>
              </a:rPr>
              <a:t>”Jeg er bekymret for, hvordan min depression belaster mine nærmeste”</a:t>
            </a:r>
          </a:p>
          <a:p>
            <a:endParaRPr lang="da-DK" sz="2200" i="1" dirty="0">
              <a:solidFill>
                <a:srgbClr val="333333"/>
              </a:solidFill>
              <a:latin typeface="+mn-lt"/>
            </a:endParaRPr>
          </a:p>
          <a:p>
            <a:r>
              <a:rPr lang="da-DK" sz="2200" i="1" dirty="0" smtClean="0">
                <a:solidFill>
                  <a:srgbClr val="333333"/>
                </a:solidFill>
                <a:latin typeface="+mn-lt"/>
              </a:rPr>
              <a:t>”Det er svært at forklare andre, hvordan en depression føles”</a:t>
            </a:r>
          </a:p>
          <a:p>
            <a:endParaRPr lang="da-DK" sz="2200" i="1" dirty="0">
              <a:solidFill>
                <a:srgbClr val="333333"/>
              </a:solidFill>
              <a:latin typeface="+mn-lt"/>
            </a:endParaRPr>
          </a:p>
          <a:p>
            <a:r>
              <a:rPr lang="da-DK" sz="2200" i="1" dirty="0" smtClean="0">
                <a:solidFill>
                  <a:srgbClr val="333333"/>
                </a:solidFill>
                <a:latin typeface="+mn-lt"/>
              </a:rPr>
              <a:t>”Jeg har ikke overskud til at være sammen med mine venner”</a:t>
            </a:r>
          </a:p>
          <a:p>
            <a:endParaRPr lang="da-DK" sz="2200" i="1" dirty="0">
              <a:solidFill>
                <a:srgbClr val="333333"/>
              </a:solidFill>
              <a:latin typeface="+mn-lt"/>
            </a:endParaRPr>
          </a:p>
          <a:p>
            <a:r>
              <a:rPr lang="da-DK" sz="2200" i="1" dirty="0" smtClean="0">
                <a:solidFill>
                  <a:srgbClr val="333333"/>
                </a:solidFill>
                <a:latin typeface="+mn-lt"/>
              </a:rPr>
              <a:t>”Det er smertefuldt, når andre siger, at jeg skal tage mig sammen” </a:t>
            </a:r>
            <a:r>
              <a:rPr lang="da-DK" sz="2200" dirty="0" smtClean="0">
                <a:solidFill>
                  <a:srgbClr val="333333"/>
                </a:solidFill>
                <a:latin typeface="+mn-lt"/>
              </a:rPr>
              <a:t/>
            </a:r>
            <a:br>
              <a:rPr lang="da-DK" sz="2200" dirty="0" smtClean="0">
                <a:solidFill>
                  <a:srgbClr val="333333"/>
                </a:solidFill>
                <a:latin typeface="+mn-lt"/>
              </a:rPr>
            </a:br>
            <a:endParaRPr lang="da-DK" sz="2200" dirty="0">
              <a:solidFill>
                <a:srgbClr val="333333"/>
              </a:solidFill>
              <a:latin typeface="+mn-lt"/>
            </a:endParaRPr>
          </a:p>
          <a:p>
            <a:pPr marL="0" indent="0">
              <a:buNone/>
            </a:pPr>
            <a:endParaRPr lang="da-DK" sz="2200" dirty="0">
              <a:solidFill>
                <a:srgbClr val="333333"/>
              </a:solidFill>
              <a:latin typeface="+mn-lt"/>
            </a:endParaRPr>
          </a:p>
          <a:p>
            <a:r>
              <a:rPr lang="da-DK" sz="2200" b="1" dirty="0">
                <a:latin typeface="+mn-lt"/>
              </a:rPr>
              <a:t>Hvad fylder for dig i </a:t>
            </a:r>
            <a:r>
              <a:rPr lang="da-DK" sz="2200" b="1" dirty="0" smtClean="0">
                <a:latin typeface="+mn-lt"/>
              </a:rPr>
              <a:t>forhold til det sociale liv?</a:t>
            </a:r>
            <a:endParaRPr lang="da-DK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839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Beskæftigelse/uddannelse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200" i="1" dirty="0" smtClean="0">
                <a:latin typeface="+mn-lt"/>
              </a:rPr>
              <a:t>”Jeg er bekymret for om jeg kan passe mit arbejde/skole”</a:t>
            </a:r>
          </a:p>
          <a:p>
            <a:endParaRPr lang="da-DK" sz="2200" b="1" dirty="0">
              <a:latin typeface="+mn-lt"/>
            </a:endParaRPr>
          </a:p>
          <a:p>
            <a:r>
              <a:rPr lang="da-DK" sz="2200" i="1" dirty="0" smtClean="0">
                <a:latin typeface="+mn-lt"/>
              </a:rPr>
              <a:t>”Jeg bebrejder mig selv for, at jeg ikke bare kan tage mig sammen”</a:t>
            </a:r>
          </a:p>
          <a:p>
            <a:endParaRPr lang="da-DK" sz="2200" b="1" dirty="0" smtClean="0">
              <a:latin typeface="+mn-lt"/>
            </a:endParaRPr>
          </a:p>
          <a:p>
            <a:r>
              <a:rPr lang="da-DK" sz="2200" dirty="0" smtClean="0">
                <a:latin typeface="+mn-lt"/>
              </a:rPr>
              <a:t>”</a:t>
            </a:r>
            <a:r>
              <a:rPr lang="da-DK" sz="2200" i="1" dirty="0">
                <a:latin typeface="+mn-lt"/>
              </a:rPr>
              <a:t>Jeg har oplevet, at det er nemmere for mine omgivelser at </a:t>
            </a:r>
            <a:r>
              <a:rPr lang="da-DK" sz="2200" i="1" dirty="0" smtClean="0">
                <a:latin typeface="+mn-lt"/>
              </a:rPr>
              <a:t>tage hensyn, </a:t>
            </a:r>
            <a:r>
              <a:rPr lang="da-DK" sz="2200" i="1" dirty="0">
                <a:latin typeface="+mn-lt"/>
              </a:rPr>
              <a:t>når jeg er ærlig om min depression”</a:t>
            </a:r>
          </a:p>
          <a:p>
            <a:endParaRPr lang="da-DK" sz="2200" i="1" dirty="0" smtClean="0">
              <a:latin typeface="+mn-lt"/>
            </a:endParaRPr>
          </a:p>
          <a:p>
            <a:pPr marL="0" indent="0">
              <a:buNone/>
            </a:pPr>
            <a:endParaRPr lang="da-DK" sz="2200" b="1" i="1" dirty="0">
              <a:latin typeface="+mn-lt"/>
            </a:endParaRPr>
          </a:p>
          <a:p>
            <a:r>
              <a:rPr lang="da-DK" sz="2200" b="1" i="1" dirty="0">
                <a:latin typeface="+mn-lt"/>
              </a:rPr>
              <a:t>Hvad fylder for dig i forhold til beskæftigelse/uddannelse</a:t>
            </a:r>
            <a:r>
              <a:rPr lang="da-DK" sz="2200" b="1" dirty="0" smtClean="0">
                <a:latin typeface="+mn-lt"/>
              </a:rPr>
              <a:t>?</a:t>
            </a:r>
            <a:endParaRPr lang="da-DK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501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Hvad så nu?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Tekstfelt 1"/>
          <p:cNvSpPr txBox="1"/>
          <p:nvPr/>
        </p:nvSpPr>
        <p:spPr>
          <a:xfrm>
            <a:off x="1259632" y="2204864"/>
            <a:ext cx="61926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Er </a:t>
            </a:r>
            <a:r>
              <a:rPr lang="da-DK" sz="2400" dirty="0"/>
              <a:t>du blevet opmærksom på noget, vi skal have fat 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Hvad er det første, vi kan gøre?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Er der nogen, vi skal snakke med?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Hvornår oplever du udfordringerne mest/mindst?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Hvad har du ”lært” af </a:t>
            </a:r>
            <a:r>
              <a:rPr lang="da-DK" sz="2400" dirty="0" smtClean="0"/>
              <a:t>din diagnose? </a:t>
            </a:r>
            <a:r>
              <a:rPr lang="da-DK" sz="2400" dirty="0"/>
              <a:t>Har den bragt noget positivt med sig for dig?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246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b_skabel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.pptx" id="{4363A834-187C-41E5-80EB-CAF2947779A5}" vid="{E85C63AE-4A78-48AE-858D-2BE297A0A932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10829</TotalTime>
  <Words>365</Words>
  <Application>Microsoft Office PowerPoint</Application>
  <PresentationFormat>Skærmshow (4:3)</PresentationFormat>
  <Paragraphs>76</Paragraphs>
  <Slides>10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Skb_skabelon</vt:lpstr>
      <vt:lpstr>Depression </vt:lpstr>
      <vt:lpstr>Hvad er depression?</vt:lpstr>
      <vt:lpstr>Diagnosen</vt:lpstr>
      <vt:lpstr>Kernesymptomer</vt:lpstr>
      <vt:lpstr>Depression i hverdagen</vt:lpstr>
      <vt:lpstr>Hverdagsliv</vt:lpstr>
      <vt:lpstr>Socialt liv</vt:lpstr>
      <vt:lpstr>Beskæftigelse/uddannelse</vt:lpstr>
      <vt:lpstr>Hvad så nu?</vt:lpstr>
      <vt:lpstr>Nyttig information</vt:lpstr>
    </vt:vector>
  </TitlesOfParts>
  <Company>Skanderborg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Susanne Dalmer</dc:creator>
  <cp:lastModifiedBy>Rikke Thomadsen</cp:lastModifiedBy>
  <cp:revision>51</cp:revision>
  <dcterms:created xsi:type="dcterms:W3CDTF">2020-06-04T09:08:08Z</dcterms:created>
  <dcterms:modified xsi:type="dcterms:W3CDTF">2020-11-09T08:11:23Z</dcterms:modified>
</cp:coreProperties>
</file>