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57" r:id="rId4"/>
    <p:sldId id="270" r:id="rId5"/>
    <p:sldId id="259" r:id="rId6"/>
    <p:sldId id="271" r:id="rId7"/>
    <p:sldId id="266" r:id="rId8"/>
    <p:sldId id="258" r:id="rId9"/>
    <p:sldId id="267" r:id="rId10"/>
    <p:sldId id="268" r:id="rId11"/>
    <p:sldId id="273" r:id="rId12"/>
    <p:sldId id="272" r:id="rId1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>
      <p:cViewPr varScale="1">
        <p:scale>
          <a:sx n="109" d="100"/>
          <a:sy n="109" d="100"/>
        </p:scale>
        <p:origin x="171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52413-BEE2-4843-8ECF-AF4ECF62BE81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C586B-312E-48EE-8227-B8515562A6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9418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6073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aseline="0" dirty="0" smtClean="0"/>
              <a:t/>
            </a:r>
            <a:br>
              <a:rPr lang="da-DK" baseline="0" dirty="0" smtClean="0"/>
            </a:br>
            <a:r>
              <a:rPr lang="da-DK" baseline="0" dirty="0" smtClean="0"/>
              <a:t/>
            </a:r>
            <a:br>
              <a:rPr lang="da-DK" baseline="0" dirty="0" smtClean="0"/>
            </a:br>
            <a:r>
              <a:rPr lang="da-DK" dirty="0" err="1" smtClean="0"/>
              <a:t>Hypomani</a:t>
            </a:r>
            <a:r>
              <a:rPr lang="da-DK" dirty="0" smtClean="0"/>
              <a:t>: 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7335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aseline="0" dirty="0" smtClean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3388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71004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2711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0589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78038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3972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690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791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734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1328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8260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7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0121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3627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470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995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a-DK" sz="72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Bipolar</a:t>
            </a:r>
            <a:endParaRPr lang="da-DK" sz="7200" b="1" dirty="0">
              <a:solidFill>
                <a:schemeClr val="accent6">
                  <a:lumMod val="75000"/>
                </a:schemeClr>
              </a:solidFill>
              <a:latin typeface="+mj-lt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26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24107"/>
            <a:ext cx="8229600" cy="1143000"/>
          </a:xfrm>
        </p:spPr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Beskæftigelse/uddannelse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Pladsholder til indhold 2"/>
          <p:cNvSpPr txBox="1">
            <a:spLocks/>
          </p:cNvSpPr>
          <p:nvPr/>
        </p:nvSpPr>
        <p:spPr>
          <a:xfrm>
            <a:off x="488371" y="1628801"/>
            <a:ext cx="3579573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a-DK" sz="1900" b="1" dirty="0" smtClean="0">
                <a:solidFill>
                  <a:srgbClr val="333333"/>
                </a:solidFill>
                <a:latin typeface="+mn-lt"/>
              </a:rPr>
              <a:t>Manisk:</a:t>
            </a:r>
            <a:endParaRPr lang="da-DK" sz="1900" b="1" i="1" dirty="0" smtClean="0">
              <a:solidFill>
                <a:srgbClr val="333333"/>
              </a:solidFill>
              <a:latin typeface="+mn-lt"/>
            </a:endParaRPr>
          </a:p>
          <a:p>
            <a:pPr marL="0" indent="0">
              <a:buNone/>
            </a:pPr>
            <a:endParaRPr lang="da-DK" sz="1800" dirty="0">
              <a:solidFill>
                <a:srgbClr val="333333"/>
              </a:solidFill>
              <a:latin typeface="+mn-lt"/>
            </a:endParaRPr>
          </a:p>
          <a:p>
            <a:r>
              <a:rPr lang="da-DK" sz="1800" i="1" dirty="0" smtClean="0">
                <a:solidFill>
                  <a:srgbClr val="333333"/>
                </a:solidFill>
                <a:latin typeface="+mn-lt"/>
              </a:rPr>
              <a:t>”Jeg får udrettet rigtig meget på mit arbejde”</a:t>
            </a:r>
          </a:p>
          <a:p>
            <a:pPr marL="0" indent="0">
              <a:buNone/>
            </a:pPr>
            <a:endParaRPr lang="da-DK" sz="1800" i="1" dirty="0">
              <a:solidFill>
                <a:srgbClr val="333333"/>
              </a:solidFill>
              <a:latin typeface="+mn-lt"/>
            </a:endParaRPr>
          </a:p>
          <a:p>
            <a:r>
              <a:rPr lang="da-DK" sz="1800" i="1" dirty="0" smtClean="0">
                <a:solidFill>
                  <a:srgbClr val="333333"/>
                </a:solidFill>
                <a:latin typeface="+mn-lt"/>
              </a:rPr>
              <a:t>”Jeg lykkedes rigtig godt med mit studie”</a:t>
            </a:r>
          </a:p>
          <a:p>
            <a:pPr marL="0" indent="0">
              <a:buNone/>
            </a:pPr>
            <a:r>
              <a:rPr lang="da-DK" sz="1800" i="1" dirty="0" smtClean="0">
                <a:solidFill>
                  <a:srgbClr val="333333"/>
                </a:solidFill>
                <a:latin typeface="+mn-lt"/>
              </a:rPr>
              <a:t> </a:t>
            </a:r>
          </a:p>
          <a:p>
            <a:r>
              <a:rPr lang="da-DK" sz="1800" i="1" dirty="0" smtClean="0">
                <a:solidFill>
                  <a:srgbClr val="333333"/>
                </a:solidFill>
                <a:latin typeface="+mn-lt"/>
              </a:rPr>
              <a:t>”Jeg påtager mig ofte mange opgaver, fordi jeg føler, at jeg er den bedste til at løse den”</a:t>
            </a:r>
            <a:endParaRPr lang="da-DK" sz="1800" dirty="0">
              <a:solidFill>
                <a:srgbClr val="333333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sz="2400" b="1" i="1" dirty="0" smtClean="0">
              <a:solidFill>
                <a:srgbClr val="333333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sz="2400" b="1" i="1" dirty="0" smtClean="0">
              <a:solidFill>
                <a:srgbClr val="333333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sz="2400" b="1" i="1" dirty="0" smtClean="0">
              <a:solidFill>
                <a:srgbClr val="333333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sz="2400" b="1" i="1" dirty="0" smtClean="0">
              <a:solidFill>
                <a:srgbClr val="333333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sz="2400" b="1" i="1" dirty="0" smtClean="0">
              <a:solidFill>
                <a:srgbClr val="333333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sz="2400" b="1" i="1" dirty="0">
              <a:solidFill>
                <a:srgbClr val="333333"/>
              </a:solidFill>
              <a:latin typeface="+mn-lt"/>
            </a:endParaRPr>
          </a:p>
        </p:txBody>
      </p:sp>
      <p:sp>
        <p:nvSpPr>
          <p:cNvPr id="5" name="Pladsholder til indhold 2"/>
          <p:cNvSpPr txBox="1">
            <a:spLocks/>
          </p:cNvSpPr>
          <p:nvPr/>
        </p:nvSpPr>
        <p:spPr>
          <a:xfrm>
            <a:off x="4788024" y="1628801"/>
            <a:ext cx="3579573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a-DK" sz="1800" b="1" dirty="0" smtClean="0">
                <a:solidFill>
                  <a:srgbClr val="333333"/>
                </a:solidFill>
                <a:latin typeface="+mn-lt"/>
              </a:rPr>
              <a:t>Depressiv:</a:t>
            </a:r>
          </a:p>
          <a:p>
            <a:endParaRPr lang="da-DK" sz="1800" b="1" i="1" dirty="0" smtClean="0">
              <a:solidFill>
                <a:srgbClr val="333333"/>
              </a:solidFill>
              <a:latin typeface="+mn-lt"/>
            </a:endParaRPr>
          </a:p>
          <a:p>
            <a:r>
              <a:rPr lang="da-DK" sz="1800" i="1" dirty="0" smtClean="0">
                <a:solidFill>
                  <a:srgbClr val="333333"/>
                </a:solidFill>
                <a:latin typeface="+mn-lt"/>
              </a:rPr>
              <a:t>”Jeg har svært ved at overskue simple opgaver på mit arbejde”</a:t>
            </a:r>
          </a:p>
          <a:p>
            <a:endParaRPr lang="da-DK" sz="1800" b="1" i="1" dirty="0" smtClean="0">
              <a:solidFill>
                <a:srgbClr val="333333"/>
              </a:solidFill>
              <a:latin typeface="+mn-lt"/>
            </a:endParaRPr>
          </a:p>
          <a:p>
            <a:r>
              <a:rPr lang="da-DK" sz="1800" i="1" dirty="0" smtClean="0">
                <a:solidFill>
                  <a:srgbClr val="333333"/>
                </a:solidFill>
                <a:latin typeface="+mn-lt"/>
              </a:rPr>
              <a:t>”Jeg har svært ved at fastholde mit studie”</a:t>
            </a:r>
          </a:p>
          <a:p>
            <a:pPr marL="0" indent="0">
              <a:buNone/>
            </a:pPr>
            <a:endParaRPr lang="da-DK" sz="1800" i="1" dirty="0" smtClean="0">
              <a:solidFill>
                <a:srgbClr val="333333"/>
              </a:solidFill>
              <a:latin typeface="+mn-lt"/>
            </a:endParaRPr>
          </a:p>
          <a:p>
            <a:r>
              <a:rPr lang="da-DK" sz="1800" i="1" dirty="0" smtClean="0">
                <a:solidFill>
                  <a:srgbClr val="333333"/>
                </a:solidFill>
                <a:latin typeface="+mn-lt"/>
              </a:rPr>
              <a:t>”Jeg kan ikke overholde de ting og aftaler, som jeg har lovet”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a-DK" sz="2400" b="1" i="1" dirty="0" smtClean="0">
              <a:solidFill>
                <a:srgbClr val="333333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sz="2400" b="1" i="1" dirty="0" smtClean="0">
              <a:solidFill>
                <a:srgbClr val="333333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sz="2400" b="1" i="1" dirty="0">
              <a:solidFill>
                <a:srgbClr val="333333"/>
              </a:solidFill>
              <a:latin typeface="+mn-lt"/>
            </a:endParaRPr>
          </a:p>
        </p:txBody>
      </p:sp>
      <p:sp>
        <p:nvSpPr>
          <p:cNvPr id="6" name="Tekstfelt 5"/>
          <p:cNvSpPr txBox="1"/>
          <p:nvPr/>
        </p:nvSpPr>
        <p:spPr>
          <a:xfrm>
            <a:off x="488371" y="5589241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/>
              <a:t>Hvad fylder for dig </a:t>
            </a:r>
            <a:r>
              <a:rPr lang="da-DK" b="1" dirty="0" smtClean="0"/>
              <a:t>ift. beskæftigelse og uddannelse</a:t>
            </a:r>
            <a:r>
              <a:rPr lang="da-DK" b="1" dirty="0"/>
              <a:t>?</a:t>
            </a:r>
            <a:endParaRPr lang="da-DK" b="1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5501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Hvad så nu?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" name="Tekstfelt 1"/>
          <p:cNvSpPr txBox="1"/>
          <p:nvPr/>
        </p:nvSpPr>
        <p:spPr>
          <a:xfrm>
            <a:off x="1259632" y="2204864"/>
            <a:ext cx="61926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 smtClean="0"/>
              <a:t>Er </a:t>
            </a:r>
            <a:r>
              <a:rPr lang="da-DK" sz="2400" dirty="0"/>
              <a:t>du blevet opmærksom på noget, vi skal have fat i?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Hvad er det første, vi kan gøre?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Er der nogen, vi skal snakke med?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Hvornår oplever du udfordringerne mest/mindst?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Hvad har du ”lært” af </a:t>
            </a:r>
            <a:r>
              <a:rPr lang="da-DK" sz="2400" dirty="0" smtClean="0"/>
              <a:t>din diagnose? </a:t>
            </a:r>
            <a:r>
              <a:rPr lang="da-DK" sz="2400" dirty="0"/>
              <a:t>Har den bragt noget positivt med sig for dig?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3240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90411" y="112474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da-DK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Kender du nogle tilbud, som kunne være interessante for dig at benytte?</a:t>
            </a:r>
            <a:endParaRPr lang="da-DK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Selvhjælp Skanderborg</a:t>
            </a:r>
          </a:p>
          <a:p>
            <a:pPr marL="0" indent="0">
              <a:buNone/>
            </a:pPr>
            <a:endParaRPr lang="da-DK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Hjemmesider:</a:t>
            </a:r>
            <a:endParaRPr lang="da-DK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Sind.dk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Depressionsforeningen.dk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Lap.dk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Psykiatrien.rm.dk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Mindapps.dk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Mindhelper.dk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Psykiatrifonden</a:t>
            </a:r>
            <a:endParaRPr lang="da-DK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Nyttig information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040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429000"/>
            <a:ext cx="2448272" cy="2448272"/>
          </a:xfrm>
          <a:prstGeom prst="rect">
            <a:avLst/>
          </a:prstGeom>
        </p:spPr>
      </p:pic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Hvad betyder det at være bipolar 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01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da-DK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D</a:t>
            </a:r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iagnosen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a-DK" dirty="0">
              <a:latin typeface="+mn-lt"/>
            </a:endParaRPr>
          </a:p>
          <a:p>
            <a:r>
              <a:rPr lang="da-DK" dirty="0" smtClean="0">
                <a:latin typeface="+mn-lt"/>
              </a:rPr>
              <a:t>I det internationale diagnosesystem </a:t>
            </a:r>
            <a:r>
              <a:rPr lang="da-DK" dirty="0">
                <a:latin typeface="+mn-lt"/>
              </a:rPr>
              <a:t>(</a:t>
            </a:r>
            <a:r>
              <a:rPr lang="da-DK" dirty="0" smtClean="0">
                <a:latin typeface="+mn-lt"/>
              </a:rPr>
              <a:t>ICD10) betegnes det: F31 </a:t>
            </a:r>
            <a:br>
              <a:rPr lang="da-DK" dirty="0" smtClean="0">
                <a:latin typeface="+mn-lt"/>
              </a:rPr>
            </a:br>
            <a:endParaRPr lang="da-DK" dirty="0" smtClean="0">
              <a:latin typeface="+mn-lt"/>
            </a:endParaRPr>
          </a:p>
          <a:p>
            <a:r>
              <a:rPr lang="da-DK" dirty="0">
                <a:latin typeface="+mn-lt"/>
              </a:rPr>
              <a:t>Undersøgelser peger på, at </a:t>
            </a:r>
            <a:r>
              <a:rPr lang="da-DK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2-3 % </a:t>
            </a:r>
            <a:r>
              <a:rPr lang="da-DK" dirty="0" smtClean="0">
                <a:latin typeface="+mn-lt"/>
              </a:rPr>
              <a:t>af befolkningen lever med diagnosen bipolar </a:t>
            </a:r>
            <a:endParaRPr lang="da-DK" dirty="0"/>
          </a:p>
          <a:p>
            <a:pPr marL="457200" lvl="1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4563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da-DK" b="1" dirty="0">
                <a:latin typeface="+mn-lt"/>
              </a:rPr>
              <a:t>Bipolar lidelse type </a:t>
            </a:r>
            <a:r>
              <a:rPr lang="da-DK" b="1" dirty="0" smtClean="0">
                <a:latin typeface="+mn-lt"/>
              </a:rPr>
              <a:t>1 </a:t>
            </a:r>
            <a:r>
              <a:rPr lang="da-DK" dirty="0">
                <a:latin typeface="+mn-lt"/>
              </a:rPr>
              <a:t>er den klassiske form, hvor der i sygdomsforløbet optræder </a:t>
            </a:r>
            <a:r>
              <a:rPr lang="da-DK" dirty="0" smtClean="0">
                <a:latin typeface="+mn-lt"/>
              </a:rPr>
              <a:t>manier og depressioner.</a:t>
            </a:r>
          </a:p>
          <a:p>
            <a:pPr fontAlgn="base"/>
            <a:endParaRPr lang="da-DK" dirty="0">
              <a:latin typeface="+mn-lt"/>
            </a:endParaRPr>
          </a:p>
          <a:p>
            <a:pPr fontAlgn="base"/>
            <a:r>
              <a:rPr lang="da-DK" b="1" dirty="0">
                <a:latin typeface="+mn-lt"/>
              </a:rPr>
              <a:t>Bipolar lidelse type 2</a:t>
            </a:r>
            <a:r>
              <a:rPr lang="da-DK" b="1" dirty="0" smtClean="0">
                <a:latin typeface="+mn-lt"/>
              </a:rPr>
              <a:t> </a:t>
            </a:r>
            <a:r>
              <a:rPr lang="da-DK" dirty="0">
                <a:latin typeface="+mn-lt"/>
              </a:rPr>
              <a:t>er en variant, hvor der i sygdomsforløbet ikke optræder manier, men </a:t>
            </a:r>
            <a:r>
              <a:rPr lang="da-DK" dirty="0" err="1">
                <a:latin typeface="+mn-lt"/>
              </a:rPr>
              <a:t>hypomanier</a:t>
            </a:r>
            <a:r>
              <a:rPr lang="da-DK" dirty="0">
                <a:latin typeface="+mn-lt"/>
              </a:rPr>
              <a:t> </a:t>
            </a:r>
            <a:r>
              <a:rPr lang="da-DK" dirty="0" smtClean="0">
                <a:latin typeface="+mn-lt"/>
              </a:rPr>
              <a:t>(</a:t>
            </a:r>
            <a:r>
              <a:rPr lang="da-DK" i="1" dirty="0" err="1" smtClean="0">
                <a:latin typeface="+mn-lt"/>
              </a:rPr>
              <a:t>hypomani</a:t>
            </a:r>
            <a:r>
              <a:rPr lang="da-DK" i="1" dirty="0" smtClean="0">
                <a:latin typeface="+mn-lt"/>
              </a:rPr>
              <a:t> </a:t>
            </a:r>
            <a:r>
              <a:rPr lang="da-DK" i="1" dirty="0">
                <a:latin typeface="+mn-lt"/>
              </a:rPr>
              <a:t>er en mild form for </a:t>
            </a:r>
            <a:r>
              <a:rPr lang="da-DK" i="1" dirty="0" smtClean="0">
                <a:latin typeface="+mn-lt"/>
              </a:rPr>
              <a:t>mani</a:t>
            </a:r>
            <a:r>
              <a:rPr lang="da-DK" dirty="0" smtClean="0">
                <a:latin typeface="+mn-lt"/>
              </a:rPr>
              <a:t>) og </a:t>
            </a:r>
            <a:r>
              <a:rPr lang="da-DK" dirty="0">
                <a:latin typeface="+mn-lt"/>
              </a:rPr>
              <a:t>depressioner</a:t>
            </a:r>
            <a:r>
              <a:rPr lang="da-DK" dirty="0" smtClean="0">
                <a:latin typeface="+mn-lt"/>
              </a:rPr>
              <a:t>.</a:t>
            </a:r>
          </a:p>
          <a:p>
            <a:pPr marL="0" indent="0" fontAlgn="base">
              <a:buNone/>
            </a:pPr>
            <a:endParaRPr lang="da-DK" b="1" dirty="0">
              <a:latin typeface="+mn-lt"/>
            </a:endParaRPr>
          </a:p>
          <a:p>
            <a:pPr fontAlgn="base"/>
            <a:r>
              <a:rPr lang="da-DK" b="1" dirty="0" smtClean="0">
                <a:latin typeface="+mn-lt"/>
              </a:rPr>
              <a:t>Blandingstilstand</a:t>
            </a:r>
            <a:r>
              <a:rPr lang="da-DK" dirty="0" smtClean="0">
                <a:latin typeface="+mn-lt"/>
              </a:rPr>
              <a:t> er kendetegnet ved, at maniske og depressive symptomer optræder samtidigt eller med meget hurtige skift. </a:t>
            </a:r>
            <a:endParaRPr lang="da-DK" b="1" dirty="0">
              <a:latin typeface="+mn-lt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60854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Kernesymptomer type 1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043608" y="1628800"/>
            <a:ext cx="339472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a-DK" sz="4300" b="1" dirty="0" smtClean="0">
                <a:latin typeface="+mn-lt"/>
              </a:rPr>
              <a:t>Mani: </a:t>
            </a:r>
          </a:p>
          <a:p>
            <a:pPr marL="0" indent="0">
              <a:buNone/>
            </a:pPr>
            <a:endParaRPr lang="da-DK" b="1" dirty="0" smtClean="0">
              <a:latin typeface="+mn-lt"/>
            </a:endParaRPr>
          </a:p>
          <a:p>
            <a:pPr>
              <a:buFontTx/>
              <a:buChar char="-"/>
            </a:pPr>
            <a:r>
              <a:rPr lang="da-DK" dirty="0" smtClean="0">
                <a:latin typeface="+mn-lt"/>
              </a:rPr>
              <a:t>Unaturlig </a:t>
            </a:r>
            <a:r>
              <a:rPr lang="da-DK" dirty="0" err="1" smtClean="0">
                <a:latin typeface="+mn-lt"/>
              </a:rPr>
              <a:t>opstemthed</a:t>
            </a:r>
            <a:endParaRPr lang="da-DK" dirty="0" smtClean="0">
              <a:latin typeface="+mn-lt"/>
            </a:endParaRPr>
          </a:p>
          <a:p>
            <a:pPr>
              <a:buFontTx/>
              <a:buChar char="-"/>
            </a:pPr>
            <a:r>
              <a:rPr lang="da-DK" dirty="0" smtClean="0">
                <a:latin typeface="+mn-lt"/>
              </a:rPr>
              <a:t>Voldsom vrede</a:t>
            </a:r>
          </a:p>
          <a:p>
            <a:pPr>
              <a:buFontTx/>
              <a:buChar char="-"/>
            </a:pPr>
            <a:r>
              <a:rPr lang="da-DK" dirty="0" smtClean="0">
                <a:latin typeface="+mn-lt"/>
              </a:rPr>
              <a:t>Hyperaktivitet/uro</a:t>
            </a:r>
          </a:p>
          <a:p>
            <a:pPr>
              <a:buFontTx/>
              <a:buChar char="-"/>
            </a:pPr>
            <a:r>
              <a:rPr lang="da-DK" dirty="0" smtClean="0">
                <a:latin typeface="+mn-lt"/>
              </a:rPr>
              <a:t>Talepres </a:t>
            </a:r>
          </a:p>
          <a:p>
            <a:pPr>
              <a:buFontTx/>
              <a:buChar char="-"/>
            </a:pPr>
            <a:r>
              <a:rPr lang="da-DK" dirty="0" smtClean="0">
                <a:latin typeface="+mn-lt"/>
              </a:rPr>
              <a:t>Nedsat behov for søvn</a:t>
            </a:r>
          </a:p>
          <a:p>
            <a:pPr>
              <a:buFontTx/>
              <a:buChar char="-"/>
            </a:pPr>
            <a:r>
              <a:rPr lang="da-DK" dirty="0" smtClean="0">
                <a:latin typeface="+mn-lt"/>
              </a:rPr>
              <a:t>Hæmningsløs adfærd</a:t>
            </a:r>
          </a:p>
          <a:p>
            <a:pPr>
              <a:buFontTx/>
              <a:buChar char="-"/>
            </a:pPr>
            <a:r>
              <a:rPr lang="da-DK" dirty="0" smtClean="0">
                <a:latin typeface="+mn-lt"/>
              </a:rPr>
              <a:t>Forhøjet selvfølelse</a:t>
            </a:r>
          </a:p>
          <a:p>
            <a:pPr>
              <a:buFontTx/>
              <a:buChar char="-"/>
            </a:pPr>
            <a:r>
              <a:rPr lang="da-DK" dirty="0" smtClean="0">
                <a:latin typeface="+mn-lt"/>
              </a:rPr>
              <a:t>Hensynsløs og uansvarlig adfærd</a:t>
            </a:r>
          </a:p>
          <a:p>
            <a:pPr>
              <a:buFontTx/>
              <a:buChar char="-"/>
            </a:pPr>
            <a:r>
              <a:rPr lang="da-DK" dirty="0" smtClean="0">
                <a:latin typeface="+mn-lt"/>
              </a:rPr>
              <a:t>Øget sexdrift </a:t>
            </a:r>
            <a:br>
              <a:rPr lang="da-DK" dirty="0" smtClean="0">
                <a:latin typeface="+mn-lt"/>
              </a:rPr>
            </a:br>
            <a:endParaRPr lang="da-DK" b="1" dirty="0">
              <a:latin typeface="+mn-lt"/>
            </a:endParaRPr>
          </a:p>
          <a:p>
            <a:pPr marL="0" indent="0">
              <a:buNone/>
            </a:pPr>
            <a:r>
              <a:rPr lang="da-DK" dirty="0" smtClean="0">
                <a:latin typeface="+mn-lt"/>
              </a:rPr>
              <a:t/>
            </a:r>
            <a:br>
              <a:rPr lang="da-DK" dirty="0" smtClean="0">
                <a:latin typeface="+mn-lt"/>
              </a:rPr>
            </a:br>
            <a:endParaRPr lang="da-DK" dirty="0" smtClean="0">
              <a:latin typeface="+mn-lt"/>
            </a:endParaRPr>
          </a:p>
        </p:txBody>
      </p:sp>
      <p:sp>
        <p:nvSpPr>
          <p:cNvPr id="4" name="Tekstfelt 3"/>
          <p:cNvSpPr txBox="1"/>
          <p:nvPr/>
        </p:nvSpPr>
        <p:spPr>
          <a:xfrm>
            <a:off x="5004048" y="1484784"/>
            <a:ext cx="2952328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000" b="1" dirty="0" smtClean="0"/>
              <a:t>Depression:</a:t>
            </a:r>
          </a:p>
          <a:p>
            <a:endParaRPr lang="da-DK" sz="2000" b="1" dirty="0" smtClean="0"/>
          </a:p>
          <a:p>
            <a:pPr marL="342900" indent="-342900">
              <a:buFontTx/>
              <a:buChar char="-"/>
            </a:pPr>
            <a:r>
              <a:rPr lang="da-DK" sz="2000" dirty="0" smtClean="0"/>
              <a:t>Nedtrykthed </a:t>
            </a:r>
          </a:p>
          <a:p>
            <a:pPr marL="342900" indent="-342900">
              <a:buFontTx/>
              <a:buChar char="-"/>
            </a:pPr>
            <a:r>
              <a:rPr lang="da-DK" sz="2000" dirty="0" smtClean="0"/>
              <a:t>Nedsat lyst/interesse</a:t>
            </a:r>
          </a:p>
          <a:p>
            <a:pPr marL="342900" indent="-342900">
              <a:buFontTx/>
              <a:buChar char="-"/>
            </a:pPr>
            <a:r>
              <a:rPr lang="da-DK" sz="2000" dirty="0" smtClean="0"/>
              <a:t>Nedsat energi </a:t>
            </a:r>
          </a:p>
          <a:p>
            <a:pPr marL="342900" indent="-342900">
              <a:buFontTx/>
              <a:buChar char="-"/>
            </a:pPr>
            <a:r>
              <a:rPr lang="da-DK" sz="2000" dirty="0" smtClean="0"/>
              <a:t>Søvnforstyrrelser </a:t>
            </a:r>
          </a:p>
          <a:p>
            <a:pPr marL="342900" indent="-342900">
              <a:buFontTx/>
              <a:buChar char="-"/>
            </a:pPr>
            <a:r>
              <a:rPr lang="da-DK" sz="2000" dirty="0" smtClean="0"/>
              <a:t>Appetit - og vægtændringer</a:t>
            </a:r>
          </a:p>
          <a:p>
            <a:pPr marL="342900" indent="-342900">
              <a:buFontTx/>
              <a:buChar char="-"/>
            </a:pPr>
            <a:r>
              <a:rPr lang="da-DK" sz="2000" dirty="0" smtClean="0"/>
              <a:t>Tanker om død/selvmord</a:t>
            </a:r>
          </a:p>
          <a:p>
            <a:pPr marL="342900" indent="-342900">
              <a:buFontTx/>
              <a:buChar char="-"/>
            </a:pPr>
            <a:r>
              <a:rPr lang="da-DK" sz="2000" dirty="0" smtClean="0"/>
              <a:t>Skyldfølelse </a:t>
            </a:r>
          </a:p>
          <a:p>
            <a:pPr marL="342900" indent="-342900">
              <a:buFontTx/>
              <a:buChar char="-"/>
            </a:pPr>
            <a:r>
              <a:rPr lang="da-DK" sz="2000" dirty="0" smtClean="0"/>
              <a:t>Nedsat selvtillid og selvfølelse </a:t>
            </a:r>
            <a:endParaRPr lang="da-DK" sz="2000" dirty="0"/>
          </a:p>
          <a:p>
            <a:endParaRPr lang="da-DK" sz="3000" b="1" dirty="0" smtClean="0"/>
          </a:p>
          <a:p>
            <a:endParaRPr lang="da-DK" sz="3000" b="1" dirty="0"/>
          </a:p>
          <a:p>
            <a:endParaRPr lang="da-DK" sz="3000" b="1" dirty="0" smtClean="0"/>
          </a:p>
          <a:p>
            <a:endParaRPr lang="da-DK" sz="3000" b="1" dirty="0"/>
          </a:p>
          <a:p>
            <a:endParaRPr lang="da-DK" sz="3000" b="1" dirty="0" smtClean="0"/>
          </a:p>
          <a:p>
            <a:endParaRPr lang="da-DK" sz="3000" b="1" dirty="0"/>
          </a:p>
        </p:txBody>
      </p:sp>
    </p:spTree>
    <p:extLst>
      <p:ext uri="{BB962C8B-B14F-4D97-AF65-F5344CB8AC3E}">
        <p14:creationId xmlns:p14="http://schemas.microsoft.com/office/powerpoint/2010/main" val="375769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/>
            </a:r>
            <a:br>
              <a:rPr lang="da-DK" dirty="0" smtClean="0"/>
            </a:br>
            <a:endParaRPr lang="da-DK" dirty="0" smtClean="0"/>
          </a:p>
          <a:p>
            <a:pPr marL="0" indent="0">
              <a:buNone/>
            </a:pPr>
            <a:endParaRPr lang="da-DK" sz="2000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Kernesymptomer type 2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Pladsholder til indhold 2"/>
          <p:cNvSpPr txBox="1">
            <a:spLocks/>
          </p:cNvSpPr>
          <p:nvPr/>
        </p:nvSpPr>
        <p:spPr>
          <a:xfrm>
            <a:off x="1043608" y="1628800"/>
            <a:ext cx="33947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a-DK" sz="5900" b="1" dirty="0" err="1" smtClean="0">
                <a:latin typeface="+mn-lt"/>
              </a:rPr>
              <a:t>Hypomani</a:t>
            </a:r>
            <a:r>
              <a:rPr lang="da-DK" sz="5900" b="1" dirty="0" smtClean="0">
                <a:latin typeface="+mn-lt"/>
              </a:rPr>
              <a:t>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a-DK" b="1" dirty="0" smtClean="0">
              <a:latin typeface="+mn-lt"/>
            </a:endParaRPr>
          </a:p>
          <a:p>
            <a:pPr>
              <a:buFontTx/>
              <a:buChar char="-"/>
            </a:pPr>
            <a:r>
              <a:rPr lang="da-DK" sz="4200" dirty="0">
                <a:latin typeface="+mn-lt"/>
              </a:rPr>
              <a:t>U</a:t>
            </a:r>
            <a:r>
              <a:rPr lang="da-DK" sz="4200" dirty="0" smtClean="0">
                <a:latin typeface="+mn-lt"/>
              </a:rPr>
              <a:t>naturlig </a:t>
            </a:r>
            <a:r>
              <a:rPr lang="da-DK" sz="4200" dirty="0" err="1" smtClean="0">
                <a:latin typeface="+mn-lt"/>
              </a:rPr>
              <a:t>opstemthed</a:t>
            </a:r>
            <a:r>
              <a:rPr lang="da-DK" sz="4200" dirty="0" smtClean="0">
                <a:latin typeface="+mn-lt"/>
              </a:rPr>
              <a:t> og irritabilitet </a:t>
            </a:r>
          </a:p>
          <a:p>
            <a:pPr>
              <a:buFontTx/>
              <a:buChar char="-"/>
            </a:pPr>
            <a:r>
              <a:rPr lang="da-DK" sz="4200" dirty="0" smtClean="0">
                <a:latin typeface="+mn-lt"/>
              </a:rPr>
              <a:t>Øget aktivitet</a:t>
            </a:r>
          </a:p>
          <a:p>
            <a:pPr>
              <a:buFontTx/>
              <a:buChar char="-"/>
            </a:pPr>
            <a:r>
              <a:rPr lang="da-DK" sz="4200" dirty="0" smtClean="0">
                <a:latin typeface="+mn-lt"/>
              </a:rPr>
              <a:t>Øget taletrang</a:t>
            </a:r>
          </a:p>
          <a:p>
            <a:pPr>
              <a:buFontTx/>
              <a:buChar char="-"/>
            </a:pPr>
            <a:r>
              <a:rPr lang="da-DK" sz="4200" dirty="0" smtClean="0">
                <a:latin typeface="+mn-lt"/>
              </a:rPr>
              <a:t>Let afledelighed</a:t>
            </a:r>
            <a:endParaRPr lang="da-DK" sz="4200" dirty="0">
              <a:latin typeface="+mn-lt"/>
            </a:endParaRPr>
          </a:p>
          <a:p>
            <a:pPr>
              <a:buFontTx/>
              <a:buChar char="-"/>
            </a:pPr>
            <a:r>
              <a:rPr lang="da-DK" sz="4200" dirty="0" smtClean="0">
                <a:latin typeface="+mn-lt"/>
              </a:rPr>
              <a:t>Nedsat søvnbehov </a:t>
            </a:r>
          </a:p>
          <a:p>
            <a:pPr>
              <a:buFontTx/>
              <a:buChar char="-"/>
            </a:pPr>
            <a:r>
              <a:rPr lang="da-DK" sz="4200" dirty="0" smtClean="0">
                <a:latin typeface="+mn-lt"/>
              </a:rPr>
              <a:t>Øget købetrang og overmodig adfærd</a:t>
            </a:r>
          </a:p>
          <a:p>
            <a:pPr>
              <a:buFontTx/>
              <a:buChar char="-"/>
            </a:pPr>
            <a:r>
              <a:rPr lang="da-DK" sz="4200" dirty="0" smtClean="0">
                <a:latin typeface="+mn-lt"/>
              </a:rPr>
              <a:t>Øget selvfølelse </a:t>
            </a:r>
          </a:p>
          <a:p>
            <a:pPr>
              <a:buFontTx/>
              <a:buChar char="-"/>
            </a:pPr>
            <a:r>
              <a:rPr lang="da-DK" sz="4200" dirty="0" smtClean="0">
                <a:latin typeface="+mn-lt"/>
              </a:rPr>
              <a:t>Øget selskabelighed </a:t>
            </a:r>
          </a:p>
          <a:p>
            <a:pPr>
              <a:buFontTx/>
              <a:buChar char="-"/>
            </a:pPr>
            <a:r>
              <a:rPr lang="da-DK" sz="4200" dirty="0" smtClean="0">
                <a:latin typeface="+mn-lt"/>
              </a:rPr>
              <a:t>Øget seksuel energi</a:t>
            </a:r>
            <a:r>
              <a:rPr lang="da-DK" dirty="0" smtClean="0">
                <a:latin typeface="+mn-lt"/>
              </a:rPr>
              <a:t/>
            </a:r>
            <a:br>
              <a:rPr lang="da-DK" dirty="0" smtClean="0">
                <a:latin typeface="+mn-lt"/>
              </a:rPr>
            </a:br>
            <a:endParaRPr lang="da-DK" b="1" dirty="0" smtClean="0"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da-DK" dirty="0" smtClean="0">
                <a:latin typeface="+mn-lt"/>
              </a:rPr>
              <a:t/>
            </a:r>
            <a:br>
              <a:rPr lang="da-DK" dirty="0" smtClean="0">
                <a:latin typeface="+mn-lt"/>
              </a:rPr>
            </a:br>
            <a:endParaRPr lang="da-DK" dirty="0" smtClean="0">
              <a:latin typeface="+mn-lt"/>
            </a:endParaRPr>
          </a:p>
        </p:txBody>
      </p:sp>
      <p:sp>
        <p:nvSpPr>
          <p:cNvPr id="6" name="Tekstfelt 5"/>
          <p:cNvSpPr txBox="1"/>
          <p:nvPr/>
        </p:nvSpPr>
        <p:spPr>
          <a:xfrm>
            <a:off x="5004048" y="1484784"/>
            <a:ext cx="2952328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000" b="1" dirty="0" smtClean="0"/>
              <a:t>Depression:</a:t>
            </a:r>
          </a:p>
          <a:p>
            <a:endParaRPr lang="da-DK" sz="2000" b="1" dirty="0" smtClean="0"/>
          </a:p>
          <a:p>
            <a:pPr marL="342900" indent="-342900">
              <a:buFontTx/>
              <a:buChar char="-"/>
            </a:pPr>
            <a:r>
              <a:rPr lang="da-DK" sz="2000" dirty="0" smtClean="0"/>
              <a:t>Nedtrykthed </a:t>
            </a:r>
          </a:p>
          <a:p>
            <a:pPr marL="342900" indent="-342900">
              <a:buFontTx/>
              <a:buChar char="-"/>
            </a:pPr>
            <a:r>
              <a:rPr lang="da-DK" sz="2000" dirty="0" smtClean="0"/>
              <a:t>Nedsat lyst/interesse</a:t>
            </a:r>
          </a:p>
          <a:p>
            <a:pPr marL="342900" indent="-342900">
              <a:buFontTx/>
              <a:buChar char="-"/>
            </a:pPr>
            <a:r>
              <a:rPr lang="da-DK" sz="2000" dirty="0" smtClean="0"/>
              <a:t>Nedsat energi </a:t>
            </a:r>
          </a:p>
          <a:p>
            <a:pPr marL="342900" indent="-342900">
              <a:buFontTx/>
              <a:buChar char="-"/>
            </a:pPr>
            <a:r>
              <a:rPr lang="da-DK" sz="2000" dirty="0" smtClean="0"/>
              <a:t>Søvnforstyrrelser </a:t>
            </a:r>
          </a:p>
          <a:p>
            <a:pPr marL="342900" indent="-342900">
              <a:buFontTx/>
              <a:buChar char="-"/>
            </a:pPr>
            <a:r>
              <a:rPr lang="da-DK" sz="2000" dirty="0" smtClean="0"/>
              <a:t>Appetit - og vægtændringer</a:t>
            </a:r>
          </a:p>
          <a:p>
            <a:pPr marL="342900" indent="-342900">
              <a:buFontTx/>
              <a:buChar char="-"/>
            </a:pPr>
            <a:r>
              <a:rPr lang="da-DK" sz="2000" dirty="0" smtClean="0"/>
              <a:t>Tanker om død/selvmord</a:t>
            </a:r>
          </a:p>
          <a:p>
            <a:pPr marL="342900" indent="-342900">
              <a:buFontTx/>
              <a:buChar char="-"/>
            </a:pPr>
            <a:r>
              <a:rPr lang="da-DK" sz="2000" dirty="0" smtClean="0"/>
              <a:t>Skyldfølelse </a:t>
            </a:r>
          </a:p>
          <a:p>
            <a:pPr marL="342900" indent="-342900">
              <a:buFontTx/>
              <a:buChar char="-"/>
            </a:pPr>
            <a:r>
              <a:rPr lang="da-DK" sz="2000" dirty="0" smtClean="0"/>
              <a:t>Nedsat selvtillid og selvfølelse </a:t>
            </a:r>
            <a:endParaRPr lang="da-DK" sz="2000" dirty="0"/>
          </a:p>
          <a:p>
            <a:endParaRPr lang="da-DK" sz="3000" b="1" dirty="0" smtClean="0"/>
          </a:p>
          <a:p>
            <a:endParaRPr lang="da-DK" sz="3000" b="1" dirty="0"/>
          </a:p>
          <a:p>
            <a:endParaRPr lang="da-DK" sz="3000" b="1" dirty="0" smtClean="0"/>
          </a:p>
          <a:p>
            <a:endParaRPr lang="da-DK" sz="3000" b="1" dirty="0"/>
          </a:p>
          <a:p>
            <a:endParaRPr lang="da-DK" sz="3000" b="1" dirty="0" smtClean="0"/>
          </a:p>
          <a:p>
            <a:endParaRPr lang="da-DK" sz="3000" b="1" dirty="0"/>
          </a:p>
        </p:txBody>
      </p:sp>
    </p:spTree>
    <p:extLst>
      <p:ext uri="{BB962C8B-B14F-4D97-AF65-F5344CB8AC3E}">
        <p14:creationId xmlns:p14="http://schemas.microsoft.com/office/powerpoint/2010/main" val="169750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Bipolar i hverdagen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20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Hverdagsliv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88371" y="1628801"/>
            <a:ext cx="3579573" cy="39604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sz="2000" b="1" dirty="0" smtClean="0">
                <a:solidFill>
                  <a:srgbClr val="333333"/>
                </a:solidFill>
                <a:latin typeface="+mn-lt"/>
              </a:rPr>
              <a:t>Manisk:</a:t>
            </a:r>
          </a:p>
          <a:p>
            <a:pPr marL="0" indent="0">
              <a:buNone/>
            </a:pPr>
            <a:endParaRPr lang="da-DK" sz="2000" b="1" dirty="0">
              <a:solidFill>
                <a:srgbClr val="333333"/>
              </a:solidFill>
              <a:latin typeface="+mn-lt"/>
            </a:endParaRPr>
          </a:p>
          <a:p>
            <a:r>
              <a:rPr lang="da-DK" sz="2000" i="1" dirty="0" smtClean="0">
                <a:latin typeface="+mn-lt"/>
              </a:rPr>
              <a:t>”Hvis jeg kunne være i </a:t>
            </a:r>
            <a:r>
              <a:rPr lang="da-DK" sz="2000" i="1" dirty="0" err="1" smtClean="0">
                <a:latin typeface="+mn-lt"/>
              </a:rPr>
              <a:t>hypomanien</a:t>
            </a:r>
            <a:r>
              <a:rPr lang="da-DK" sz="2000" i="1" dirty="0" smtClean="0">
                <a:latin typeface="+mn-lt"/>
              </a:rPr>
              <a:t> hele tiden, så ville jeg gerne det”</a:t>
            </a:r>
          </a:p>
          <a:p>
            <a:pPr marL="0" indent="0">
              <a:buNone/>
            </a:pPr>
            <a:endParaRPr lang="da-DK" sz="2000" i="1" dirty="0" smtClean="0">
              <a:latin typeface="+mn-lt"/>
            </a:endParaRPr>
          </a:p>
          <a:p>
            <a:r>
              <a:rPr lang="da-DK" sz="2000" i="1" dirty="0" smtClean="0">
                <a:latin typeface="+mn-lt"/>
              </a:rPr>
              <a:t>”Jeg kan overskue alt i mit liv og jeg føler, at jeg kan klare hele verden”</a:t>
            </a:r>
          </a:p>
          <a:p>
            <a:pPr marL="0" indent="0">
              <a:buNone/>
            </a:pPr>
            <a:endParaRPr lang="da-DK" sz="2000" i="1" dirty="0" smtClean="0">
              <a:latin typeface="+mn-lt"/>
            </a:endParaRPr>
          </a:p>
          <a:p>
            <a:r>
              <a:rPr lang="da-DK" sz="2000" i="1" dirty="0" smtClean="0">
                <a:latin typeface="+mn-lt"/>
              </a:rPr>
              <a:t>”Jeg har ikke behov for særlig meget søvn”</a:t>
            </a:r>
          </a:p>
          <a:p>
            <a:endParaRPr lang="da-DK" sz="2400" b="1" i="1" dirty="0" smtClean="0">
              <a:solidFill>
                <a:srgbClr val="333333"/>
              </a:solidFill>
              <a:latin typeface="+mn-lt"/>
            </a:endParaRPr>
          </a:p>
          <a:p>
            <a:pPr marL="0" indent="0">
              <a:buNone/>
            </a:pPr>
            <a:endParaRPr lang="da-DK" sz="2400" b="1" i="1" dirty="0">
              <a:solidFill>
                <a:srgbClr val="333333"/>
              </a:solidFill>
              <a:latin typeface="+mn-lt"/>
            </a:endParaRPr>
          </a:p>
          <a:p>
            <a:pPr marL="0" indent="0">
              <a:buNone/>
            </a:pPr>
            <a:endParaRPr lang="da-DK" sz="2400" b="1" i="1" dirty="0" smtClean="0">
              <a:solidFill>
                <a:srgbClr val="333333"/>
              </a:solidFill>
              <a:latin typeface="+mn-lt"/>
            </a:endParaRPr>
          </a:p>
          <a:p>
            <a:pPr marL="0" indent="0">
              <a:buNone/>
            </a:pPr>
            <a:endParaRPr lang="da-DK" sz="2400" b="1" i="1" dirty="0">
              <a:solidFill>
                <a:srgbClr val="333333"/>
              </a:solidFill>
              <a:latin typeface="+mn-lt"/>
            </a:endParaRPr>
          </a:p>
          <a:p>
            <a:pPr marL="0" indent="0">
              <a:buNone/>
            </a:pPr>
            <a:endParaRPr lang="da-DK" sz="2400" b="1" i="1" dirty="0" smtClean="0">
              <a:solidFill>
                <a:srgbClr val="333333"/>
              </a:solidFill>
              <a:latin typeface="+mn-lt"/>
            </a:endParaRPr>
          </a:p>
          <a:p>
            <a:pPr marL="0" indent="0">
              <a:buNone/>
            </a:pPr>
            <a:endParaRPr lang="da-DK" sz="2400" b="1" i="1" dirty="0">
              <a:solidFill>
                <a:srgbClr val="333333"/>
              </a:solidFill>
              <a:latin typeface="+mn-lt"/>
            </a:endParaRPr>
          </a:p>
        </p:txBody>
      </p:sp>
      <p:sp>
        <p:nvSpPr>
          <p:cNvPr id="5" name="Tekstfelt 4"/>
          <p:cNvSpPr txBox="1"/>
          <p:nvPr/>
        </p:nvSpPr>
        <p:spPr>
          <a:xfrm>
            <a:off x="488371" y="5800404"/>
            <a:ext cx="554461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b="1" dirty="0"/>
              <a:t>Hvad fylder for dig i hverdagen?</a:t>
            </a:r>
          </a:p>
          <a:p>
            <a:endParaRPr lang="da-DK" dirty="0"/>
          </a:p>
        </p:txBody>
      </p:sp>
      <p:sp>
        <p:nvSpPr>
          <p:cNvPr id="6" name="Pladsholder til indhold 2"/>
          <p:cNvSpPr txBox="1">
            <a:spLocks/>
          </p:cNvSpPr>
          <p:nvPr/>
        </p:nvSpPr>
        <p:spPr>
          <a:xfrm>
            <a:off x="4860032" y="1628801"/>
            <a:ext cx="3579573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a-DK" sz="2000" b="1" dirty="0" smtClean="0">
                <a:solidFill>
                  <a:srgbClr val="333333"/>
                </a:solidFill>
                <a:latin typeface="+mn-lt"/>
              </a:rPr>
              <a:t>Depressiv: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a-DK" sz="2000" b="1" dirty="0" smtClean="0">
              <a:solidFill>
                <a:srgbClr val="333333"/>
              </a:solidFill>
              <a:latin typeface="+mn-lt"/>
            </a:endParaRPr>
          </a:p>
          <a:p>
            <a:r>
              <a:rPr lang="da-DK" sz="2000" i="1" dirty="0" smtClean="0">
                <a:latin typeface="+mn-lt"/>
              </a:rPr>
              <a:t>”Når jeg er svært deprimeret føler jeg ofte en uro og angst”</a:t>
            </a:r>
          </a:p>
          <a:p>
            <a:endParaRPr lang="da-DK" sz="2000" i="1" dirty="0" smtClean="0">
              <a:latin typeface="+mn-lt"/>
            </a:endParaRPr>
          </a:p>
          <a:p>
            <a:r>
              <a:rPr lang="da-DK" sz="2000" i="1" dirty="0" smtClean="0">
                <a:solidFill>
                  <a:srgbClr val="333333"/>
                </a:solidFill>
                <a:latin typeface="+mn-lt"/>
              </a:rPr>
              <a:t>”Jeg kan ikke overskue helt almindelige hverdagsting”</a:t>
            </a:r>
          </a:p>
          <a:p>
            <a:endParaRPr lang="da-DK" sz="2000" i="1" dirty="0" smtClean="0">
              <a:solidFill>
                <a:srgbClr val="333333"/>
              </a:solidFill>
              <a:latin typeface="+mn-lt"/>
            </a:endParaRPr>
          </a:p>
          <a:p>
            <a:r>
              <a:rPr lang="da-DK" sz="2000" i="1" dirty="0" smtClean="0">
                <a:solidFill>
                  <a:srgbClr val="333333"/>
                </a:solidFill>
                <a:latin typeface="+mn-lt"/>
              </a:rPr>
              <a:t>”Jeg har ikke kræfter til at udføre noget”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a-DK" sz="2400" b="1" i="1" dirty="0" smtClean="0">
              <a:solidFill>
                <a:srgbClr val="333333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sz="2400" b="1" i="1" dirty="0" smtClean="0">
              <a:solidFill>
                <a:srgbClr val="333333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sz="2400" b="1" i="1" dirty="0" smtClean="0">
              <a:solidFill>
                <a:srgbClr val="333333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sz="2400" b="1" i="1" dirty="0" smtClean="0">
              <a:solidFill>
                <a:srgbClr val="333333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sz="2400" b="1" i="1" dirty="0">
              <a:solidFill>
                <a:srgbClr val="33333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907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Socialt liv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ladsholder til indhold 2"/>
          <p:cNvSpPr txBox="1">
            <a:spLocks/>
          </p:cNvSpPr>
          <p:nvPr/>
        </p:nvSpPr>
        <p:spPr>
          <a:xfrm>
            <a:off x="683568" y="1772816"/>
            <a:ext cx="3579573" cy="417646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a-DK" sz="4200" b="1" dirty="0" smtClean="0">
                <a:solidFill>
                  <a:srgbClr val="333333"/>
                </a:solidFill>
                <a:latin typeface="+mn-lt"/>
              </a:rPr>
              <a:t>Manisk</a:t>
            </a:r>
            <a:r>
              <a:rPr lang="da-DK" sz="4200" b="1" dirty="0" smtClean="0">
                <a:solidFill>
                  <a:srgbClr val="333333"/>
                </a:solidFill>
                <a:latin typeface="+mn-lt"/>
              </a:rPr>
              <a:t>:</a:t>
            </a:r>
          </a:p>
          <a:p>
            <a:pPr marL="0" indent="0">
              <a:buNone/>
            </a:pPr>
            <a:endParaRPr lang="da-DK" sz="2400" dirty="0">
              <a:solidFill>
                <a:srgbClr val="333333"/>
              </a:solidFill>
              <a:latin typeface="+mn-lt"/>
            </a:endParaRPr>
          </a:p>
          <a:p>
            <a:r>
              <a:rPr lang="da-DK" sz="3300" i="1" dirty="0" smtClean="0">
                <a:solidFill>
                  <a:srgbClr val="333333"/>
                </a:solidFill>
                <a:latin typeface="+mn-lt"/>
              </a:rPr>
              <a:t>”Jeg </a:t>
            </a:r>
            <a:r>
              <a:rPr lang="da-DK" sz="3300" i="1" dirty="0">
                <a:solidFill>
                  <a:srgbClr val="333333"/>
                </a:solidFill>
                <a:latin typeface="+mn-lt"/>
              </a:rPr>
              <a:t>elsker at </a:t>
            </a:r>
            <a:r>
              <a:rPr lang="da-DK" sz="3300" i="1" dirty="0" smtClean="0">
                <a:solidFill>
                  <a:srgbClr val="333333"/>
                </a:solidFill>
                <a:latin typeface="+mn-lt"/>
              </a:rPr>
              <a:t>deltage i sociale arrangementer”</a:t>
            </a:r>
          </a:p>
          <a:p>
            <a:endParaRPr lang="da-DK" sz="3300" i="1" dirty="0">
              <a:solidFill>
                <a:srgbClr val="333333"/>
              </a:solidFill>
              <a:latin typeface="+mn-lt"/>
            </a:endParaRPr>
          </a:p>
          <a:p>
            <a:r>
              <a:rPr lang="da-DK" sz="3300" i="1" dirty="0" smtClean="0">
                <a:solidFill>
                  <a:srgbClr val="333333"/>
                </a:solidFill>
                <a:latin typeface="+mn-lt"/>
              </a:rPr>
              <a:t>”Jeg kan klare alle mine roller til perfektion - jeg er den bedste kæreste, ven og kollega”</a:t>
            </a:r>
          </a:p>
          <a:p>
            <a:endParaRPr lang="da-DK" sz="3300" i="1" dirty="0">
              <a:solidFill>
                <a:srgbClr val="333333"/>
              </a:solidFill>
              <a:latin typeface="+mn-lt"/>
            </a:endParaRPr>
          </a:p>
          <a:p>
            <a:r>
              <a:rPr lang="da-DK" sz="3300" i="1" dirty="0" smtClean="0">
                <a:solidFill>
                  <a:srgbClr val="333333"/>
                </a:solidFill>
                <a:latin typeface="+mn-lt"/>
              </a:rPr>
              <a:t>”Jeg har nogle gange en grænseoverskridende adfærd”</a:t>
            </a:r>
          </a:p>
          <a:p>
            <a:pPr marL="0" indent="0">
              <a:buNone/>
            </a:pPr>
            <a:endParaRPr lang="da-DK" sz="3300" i="1" dirty="0" smtClean="0">
              <a:solidFill>
                <a:srgbClr val="333333"/>
              </a:solidFill>
              <a:latin typeface="+mn-lt"/>
            </a:endParaRPr>
          </a:p>
          <a:p>
            <a:r>
              <a:rPr lang="da-DK" sz="3300" i="1" dirty="0" smtClean="0">
                <a:solidFill>
                  <a:srgbClr val="333333"/>
                </a:solidFill>
                <a:latin typeface="+mn-lt"/>
              </a:rPr>
              <a:t>”Mine omgivelser kan have svært med at rumme mit talepres og iderigdom”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a-DK" sz="2400" b="1" i="1" dirty="0" smtClean="0">
              <a:solidFill>
                <a:srgbClr val="333333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sz="2400" b="1" i="1" dirty="0" smtClean="0">
              <a:solidFill>
                <a:srgbClr val="333333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sz="2400" b="1" i="1" dirty="0" smtClean="0">
              <a:solidFill>
                <a:srgbClr val="333333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sz="2400" b="1" i="1" dirty="0" smtClean="0">
              <a:solidFill>
                <a:srgbClr val="333333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sz="2400" b="1" i="1" dirty="0">
              <a:solidFill>
                <a:srgbClr val="333333"/>
              </a:solidFill>
              <a:latin typeface="+mn-lt"/>
            </a:endParaRPr>
          </a:p>
        </p:txBody>
      </p:sp>
      <p:sp>
        <p:nvSpPr>
          <p:cNvPr id="5" name="Pladsholder til indhold 2"/>
          <p:cNvSpPr txBox="1">
            <a:spLocks/>
          </p:cNvSpPr>
          <p:nvPr/>
        </p:nvSpPr>
        <p:spPr>
          <a:xfrm>
            <a:off x="4788024" y="1628801"/>
            <a:ext cx="3579573" cy="3960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a-DK" sz="2600" b="1" dirty="0" smtClean="0">
                <a:solidFill>
                  <a:srgbClr val="333333"/>
                </a:solidFill>
                <a:latin typeface="+mn-lt"/>
              </a:rPr>
              <a:t>Depressiv:</a:t>
            </a:r>
          </a:p>
          <a:p>
            <a:endParaRPr lang="da-DK" sz="2400" b="1" i="1" dirty="0" smtClean="0">
              <a:solidFill>
                <a:srgbClr val="333333"/>
              </a:solidFill>
              <a:latin typeface="+mn-lt"/>
            </a:endParaRPr>
          </a:p>
          <a:p>
            <a:r>
              <a:rPr lang="da-DK" sz="2000" i="1" dirty="0" smtClean="0">
                <a:solidFill>
                  <a:srgbClr val="333333"/>
                </a:solidFill>
                <a:latin typeface="+mn-lt"/>
              </a:rPr>
              <a:t>”Jeg har svært ved at overskue at være i sociale sammenhænge”</a:t>
            </a:r>
          </a:p>
          <a:p>
            <a:pPr marL="0" indent="0">
              <a:buNone/>
            </a:pPr>
            <a:endParaRPr lang="da-DK" sz="2000" i="1" dirty="0">
              <a:solidFill>
                <a:srgbClr val="333333"/>
              </a:solidFill>
              <a:latin typeface="+mn-lt"/>
            </a:endParaRPr>
          </a:p>
          <a:p>
            <a:r>
              <a:rPr lang="da-DK" sz="2000" i="1" dirty="0" smtClean="0">
                <a:solidFill>
                  <a:srgbClr val="333333"/>
                </a:solidFill>
                <a:latin typeface="+mn-lt"/>
              </a:rPr>
              <a:t>”Jeg føler mig som en belastning og til besvær” </a:t>
            </a:r>
          </a:p>
          <a:p>
            <a:pPr marL="0" indent="0">
              <a:buNone/>
            </a:pPr>
            <a:endParaRPr lang="da-DK" sz="2000" i="1" dirty="0" smtClean="0">
              <a:solidFill>
                <a:srgbClr val="333333"/>
              </a:solidFill>
              <a:latin typeface="+mn-lt"/>
            </a:endParaRPr>
          </a:p>
          <a:p>
            <a:r>
              <a:rPr lang="da-DK" sz="2000" i="1" dirty="0" smtClean="0">
                <a:solidFill>
                  <a:srgbClr val="333333"/>
                </a:solidFill>
                <a:latin typeface="+mn-lt"/>
              </a:rPr>
              <a:t>”Jeg skammer mig over nogle af de ting jeg har gjort eller sagt”</a:t>
            </a:r>
          </a:p>
          <a:p>
            <a:endParaRPr lang="da-DK" sz="2000" i="1" dirty="0" smtClean="0">
              <a:solidFill>
                <a:srgbClr val="333333"/>
              </a:solidFill>
              <a:latin typeface="+mn-lt"/>
            </a:endParaRPr>
          </a:p>
          <a:p>
            <a:r>
              <a:rPr lang="da-DK" sz="2000" i="1" dirty="0" smtClean="0">
                <a:solidFill>
                  <a:srgbClr val="333333"/>
                </a:solidFill>
                <a:latin typeface="+mn-lt"/>
              </a:rPr>
              <a:t>”Mine omgivelser har svært ved at forstå, hvorfor jeg pludselig er tilbagetrukken”</a:t>
            </a:r>
            <a:endParaRPr lang="da-DK" sz="2000" i="1" dirty="0">
              <a:solidFill>
                <a:srgbClr val="333333"/>
              </a:solidFill>
              <a:latin typeface="+mn-lt"/>
            </a:endParaRPr>
          </a:p>
          <a:p>
            <a:endParaRPr lang="da-DK" sz="2400" b="1" i="1" dirty="0" smtClean="0">
              <a:solidFill>
                <a:srgbClr val="333333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sz="2400" b="1" i="1" dirty="0" smtClean="0">
              <a:solidFill>
                <a:srgbClr val="333333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a-DK" sz="2400" b="1" i="1" dirty="0">
              <a:solidFill>
                <a:srgbClr val="333333"/>
              </a:solidFill>
              <a:latin typeface="+mn-lt"/>
            </a:endParaRPr>
          </a:p>
        </p:txBody>
      </p:sp>
      <p:sp>
        <p:nvSpPr>
          <p:cNvPr id="6" name="Tekstfelt 5"/>
          <p:cNvSpPr txBox="1"/>
          <p:nvPr/>
        </p:nvSpPr>
        <p:spPr>
          <a:xfrm>
            <a:off x="457200" y="5805264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/>
              <a:t>Hvad fylder for dig </a:t>
            </a:r>
            <a:r>
              <a:rPr lang="da-DK" b="1" dirty="0" smtClean="0"/>
              <a:t>i dit sociale liv?</a:t>
            </a:r>
            <a:endParaRPr lang="da-DK" b="1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88397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kb_skabelo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.pptx" id="{4363A834-187C-41E5-80EB-CAF2947779A5}" vid="{E85C63AE-4A78-48AE-858D-2BE297A0A932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10876</TotalTime>
  <Words>607</Words>
  <Application>Microsoft Office PowerPoint</Application>
  <PresentationFormat>Skærmshow (4:3)</PresentationFormat>
  <Paragraphs>163</Paragraphs>
  <Slides>12</Slides>
  <Notes>6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Georgia</vt:lpstr>
      <vt:lpstr>Skb_skabelon</vt:lpstr>
      <vt:lpstr>Bipolar</vt:lpstr>
      <vt:lpstr>Hvad betyder det at være bipolar </vt:lpstr>
      <vt:lpstr>Diagnosen</vt:lpstr>
      <vt:lpstr>PowerPoint-præsentation</vt:lpstr>
      <vt:lpstr>Kernesymptomer type 1</vt:lpstr>
      <vt:lpstr>Kernesymptomer type 2</vt:lpstr>
      <vt:lpstr>Bipolar i hverdagen</vt:lpstr>
      <vt:lpstr>Hverdagsliv</vt:lpstr>
      <vt:lpstr>Socialt liv</vt:lpstr>
      <vt:lpstr>Beskæftigelse/uddannelse</vt:lpstr>
      <vt:lpstr>Hvad så nu?</vt:lpstr>
      <vt:lpstr>Nyttig information</vt:lpstr>
    </vt:vector>
  </TitlesOfParts>
  <Company>Skanderborg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Susanne Dalmer</dc:creator>
  <cp:lastModifiedBy>Rikke Thomadsen</cp:lastModifiedBy>
  <cp:revision>59</cp:revision>
  <dcterms:created xsi:type="dcterms:W3CDTF">2020-06-04T09:08:08Z</dcterms:created>
  <dcterms:modified xsi:type="dcterms:W3CDTF">2020-11-09T08:07:49Z</dcterms:modified>
</cp:coreProperties>
</file>