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2" r:id="rId3"/>
    <p:sldId id="257" r:id="rId4"/>
    <p:sldId id="259" r:id="rId5"/>
    <p:sldId id="266" r:id="rId6"/>
    <p:sldId id="258" r:id="rId7"/>
    <p:sldId id="267" r:id="rId8"/>
    <p:sldId id="268" r:id="rId9"/>
    <p:sldId id="271" r:id="rId10"/>
    <p:sldId id="270" r:id="rId11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>
      <p:cViewPr varScale="1">
        <p:scale>
          <a:sx n="109" d="100"/>
          <a:sy n="109" d="100"/>
        </p:scale>
        <p:origin x="1710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552413-BEE2-4843-8ECF-AF4ECF62BE81}" type="datetimeFigureOut">
              <a:rPr lang="da-DK" smtClean="0"/>
              <a:t>09-11-2020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9C586B-312E-48EE-8227-B8515562A6B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394186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9C586B-312E-48EE-8227-B8515562A6B0}" type="slidenum">
              <a:rPr lang="da-DK" smtClean="0"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460735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9C586B-312E-48EE-8227-B8515562A6B0}" type="slidenum">
              <a:rPr lang="da-DK" smtClean="0"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526106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9C586B-312E-48EE-8227-B8515562A6B0}" type="slidenum">
              <a:rPr lang="da-DK" smtClean="0"/>
              <a:t>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327116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9C586B-312E-48EE-8227-B8515562A6B0}" type="slidenum">
              <a:rPr lang="da-DK" smtClean="0"/>
              <a:t>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734485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9C586B-312E-48EE-8227-B8515562A6B0}" type="slidenum">
              <a:rPr lang="da-DK" smtClean="0"/>
              <a:t>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341704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</a:lstStyle>
          <a:p>
            <a:r>
              <a:rPr lang="da-DK" smtClean="0"/>
              <a:t>Klik for at redigere i master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undertiteltypografien i masteren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DE40-435E-4932-94DD-0579C74A3604}" type="datetimeFigureOut">
              <a:rPr lang="da-DK" smtClean="0"/>
              <a:t>09-11-2020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A03C-AF31-41A0-8231-210DDF47E55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78038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DE40-435E-4932-94DD-0579C74A3604}" type="datetimeFigureOut">
              <a:rPr lang="da-DK" smtClean="0"/>
              <a:t>09-11-2020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A03C-AF31-41A0-8231-210DDF47E55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63972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DE40-435E-4932-94DD-0579C74A3604}" type="datetimeFigureOut">
              <a:rPr lang="da-DK" smtClean="0"/>
              <a:t>09-11-2020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A03C-AF31-41A0-8231-210DDF47E55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56900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DE40-435E-4932-94DD-0579C74A3604}" type="datetimeFigureOut">
              <a:rPr lang="da-DK" smtClean="0"/>
              <a:t>09-11-2020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A03C-AF31-41A0-8231-210DDF47E55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27910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DE40-435E-4932-94DD-0579C74A3604}" type="datetimeFigureOut">
              <a:rPr lang="da-DK" smtClean="0"/>
              <a:t>09-11-2020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A03C-AF31-41A0-8231-210DDF47E55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47340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DE40-435E-4932-94DD-0579C74A3604}" type="datetimeFigureOut">
              <a:rPr lang="da-DK" smtClean="0"/>
              <a:t>09-11-2020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A03C-AF31-41A0-8231-210DDF47E55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11328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DE40-435E-4932-94DD-0579C74A3604}" type="datetimeFigureOut">
              <a:rPr lang="da-DK" smtClean="0"/>
              <a:t>09-11-2020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A03C-AF31-41A0-8231-210DDF47E55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38260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DE40-435E-4932-94DD-0579C74A3604}" type="datetimeFigureOut">
              <a:rPr lang="da-DK" smtClean="0"/>
              <a:t>09-11-2020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A03C-AF31-41A0-8231-210DDF47E55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974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DE40-435E-4932-94DD-0579C74A3604}" type="datetimeFigureOut">
              <a:rPr lang="da-DK" smtClean="0"/>
              <a:t>09-11-2020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A03C-AF31-41A0-8231-210DDF47E55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60121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DE40-435E-4932-94DD-0579C74A3604}" type="datetimeFigureOut">
              <a:rPr lang="da-DK" smtClean="0"/>
              <a:t>09-11-2020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A03C-AF31-41A0-8231-210DDF47E55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73627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 smtClean="0"/>
              <a:t>Klik på ikonet for at tilføje et billede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DE40-435E-4932-94DD-0579C74A3604}" type="datetimeFigureOut">
              <a:rPr lang="da-DK" smtClean="0"/>
              <a:t>09-11-2020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A03C-AF31-41A0-8231-210DDF47E55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44709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dirty="0" smtClean="0"/>
              <a:t>Klik for at redigere i master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dirty="0" smtClean="0"/>
              <a:t>Klik for at redigere i master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5BDE40-435E-4932-94DD-0579C74A3604}" type="datetimeFigureOut">
              <a:rPr lang="da-DK" smtClean="0"/>
              <a:t>09-11-2020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96A03C-AF31-41A0-8231-210DDF47E55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29950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Georgia" panose="02040502050405020303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a-DK" sz="8000" b="1" dirty="0" smtClean="0">
                <a:solidFill>
                  <a:schemeClr val="accent6">
                    <a:lumMod val="75000"/>
                  </a:schemeClr>
                </a:solidFill>
                <a:latin typeface="+mj-lt"/>
                <a:cs typeface="Calibri Light" panose="020F0302020204030204" pitchFamily="34" charset="0"/>
              </a:rPr>
              <a:t>Autisme</a:t>
            </a:r>
            <a:endParaRPr lang="da-DK" sz="8000" b="1" dirty="0">
              <a:solidFill>
                <a:schemeClr val="accent6">
                  <a:lumMod val="75000"/>
                </a:schemeClr>
              </a:solidFill>
              <a:latin typeface="+mj-lt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4260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90411" y="1124744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da-DK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da-DK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Kender du nogle tilbud, som kunne være interessante for dig at benytte?</a:t>
            </a:r>
            <a:endParaRPr lang="da-DK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Tx/>
              <a:buChar char="-"/>
            </a:pPr>
            <a:r>
              <a:rPr lang="da-DK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Selvhjælp Skanderborg</a:t>
            </a:r>
          </a:p>
          <a:p>
            <a:pPr marL="0" indent="0">
              <a:buNone/>
            </a:pPr>
            <a:endParaRPr lang="da-DK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da-DK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Hjemmesider:</a:t>
            </a:r>
            <a:endParaRPr lang="da-DK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Tx/>
              <a:buChar char="-"/>
            </a:pPr>
            <a:r>
              <a:rPr lang="da-DK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Autismeforeningen.dk</a:t>
            </a:r>
          </a:p>
          <a:p>
            <a:pPr>
              <a:buFontTx/>
              <a:buChar char="-"/>
            </a:pPr>
            <a:r>
              <a:rPr lang="da-DK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Psykiatrien.rm.dk</a:t>
            </a:r>
          </a:p>
          <a:p>
            <a:pPr>
              <a:buFontTx/>
              <a:buChar char="-"/>
            </a:pPr>
            <a:r>
              <a:rPr lang="da-DK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Mindapps.dk</a:t>
            </a:r>
          </a:p>
          <a:p>
            <a:pPr>
              <a:buFontTx/>
              <a:buChar char="-"/>
            </a:pPr>
            <a:r>
              <a:rPr lang="da-DK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Mindhelper.dk</a:t>
            </a:r>
          </a:p>
          <a:p>
            <a:pPr>
              <a:buFontTx/>
              <a:buChar char="-"/>
            </a:pPr>
            <a:r>
              <a:rPr lang="da-DK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Psykiatrifonden</a:t>
            </a:r>
            <a:endParaRPr lang="da-DK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Nyttig information</a:t>
            </a:r>
            <a:endParaRPr lang="da-DK" b="1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81597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3068960"/>
            <a:ext cx="2448272" cy="2448272"/>
          </a:xfrm>
          <a:prstGeom prst="rect">
            <a:avLst/>
          </a:prstGeom>
        </p:spPr>
      </p:pic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Hvad er Autisme</a:t>
            </a:r>
            <a:endParaRPr lang="da-DK" b="1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90016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da-DK" b="1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D</a:t>
            </a:r>
            <a:r>
              <a:rPr lang="da-DK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iagnosen</a:t>
            </a:r>
            <a:endParaRPr lang="da-DK" b="1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da-DK" dirty="0">
              <a:latin typeface="+mn-lt"/>
            </a:endParaRPr>
          </a:p>
          <a:p>
            <a:r>
              <a:rPr lang="da-DK" dirty="0" smtClean="0">
                <a:latin typeface="+mn-lt"/>
              </a:rPr>
              <a:t>I det internationale diagnosesystem betegnes det: </a:t>
            </a:r>
            <a:r>
              <a:rPr lang="da-DK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F84</a:t>
            </a:r>
            <a:endParaRPr lang="da-DK" dirty="0">
              <a:latin typeface="+mn-lt"/>
            </a:endParaRPr>
          </a:p>
          <a:p>
            <a:endParaRPr lang="da-DK" dirty="0" smtClean="0">
              <a:latin typeface="+mn-lt"/>
            </a:endParaRPr>
          </a:p>
          <a:p>
            <a:r>
              <a:rPr lang="da-DK" dirty="0">
                <a:latin typeface="+mn-lt"/>
              </a:rPr>
              <a:t>Undersøgelser peger på, at</a:t>
            </a:r>
            <a:r>
              <a:rPr lang="da-DK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 </a:t>
            </a:r>
            <a:r>
              <a:rPr lang="da-DK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ca. 1% </a:t>
            </a:r>
            <a:r>
              <a:rPr lang="da-DK" dirty="0" smtClean="0">
                <a:latin typeface="+mn-lt"/>
              </a:rPr>
              <a:t>af befolkningen har en Autisme Spektrum Forstyrrelse. </a:t>
            </a:r>
          </a:p>
          <a:p>
            <a:pPr marL="0" indent="0">
              <a:buNone/>
            </a:pPr>
            <a:endParaRPr lang="da-DK" dirty="0" smtClean="0">
              <a:latin typeface="+mn-lt"/>
            </a:endParaRPr>
          </a:p>
          <a:p>
            <a:r>
              <a:rPr lang="da-DK" dirty="0" smtClean="0">
                <a:latin typeface="+mn-lt"/>
              </a:rPr>
              <a:t>Flere mænd end kvinder bliver diagnosticeret med </a:t>
            </a:r>
            <a:r>
              <a:rPr lang="da-DK" dirty="0">
                <a:latin typeface="+mn-lt"/>
              </a:rPr>
              <a:t>A</a:t>
            </a:r>
            <a:r>
              <a:rPr lang="da-DK" dirty="0" smtClean="0">
                <a:latin typeface="+mn-lt"/>
              </a:rPr>
              <a:t>utisme Spektrum Forstyrrelse</a:t>
            </a:r>
            <a:endParaRPr lang="da-DK" dirty="0">
              <a:latin typeface="+mn-lt"/>
            </a:endParaRPr>
          </a:p>
          <a:p>
            <a:pPr marL="457200" lvl="1" indent="0">
              <a:buNone/>
            </a:pPr>
            <a:endParaRPr lang="da-DK" dirty="0" smtClean="0"/>
          </a:p>
          <a:p>
            <a:pPr marL="0" indent="0">
              <a:buNone/>
            </a:pPr>
            <a:endParaRPr lang="da-DK" dirty="0" smtClean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645633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Kernesymptomer</a:t>
            </a:r>
            <a:endParaRPr lang="da-DK" b="1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a-DK" dirty="0" smtClean="0"/>
              <a:t/>
            </a:r>
            <a:br>
              <a:rPr lang="da-DK" dirty="0" smtClean="0"/>
            </a:br>
            <a:endParaRPr lang="da-DK" dirty="0" smtClean="0"/>
          </a:p>
          <a:p>
            <a:pPr marL="0" indent="0">
              <a:buNone/>
            </a:pPr>
            <a:endParaRPr lang="da-DK" dirty="0" smtClean="0"/>
          </a:p>
        </p:txBody>
      </p:sp>
      <p:sp>
        <p:nvSpPr>
          <p:cNvPr id="4" name="Pladsholder til indhold 2"/>
          <p:cNvSpPr txBox="1">
            <a:spLocks/>
          </p:cNvSpPr>
          <p:nvPr/>
        </p:nvSpPr>
        <p:spPr>
          <a:xfrm>
            <a:off x="539552" y="126876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a-DK" sz="2600" i="1" dirty="0" smtClean="0">
                <a:latin typeface="+mn-lt"/>
              </a:rPr>
              <a:t>Udfordringer i forhold til:</a:t>
            </a:r>
          </a:p>
          <a:p>
            <a:pPr marL="0" indent="0">
              <a:buNone/>
            </a:pPr>
            <a:endParaRPr lang="da-DK" sz="2600" dirty="0" smtClean="0">
              <a:latin typeface="+mn-lt"/>
            </a:endParaRPr>
          </a:p>
          <a:p>
            <a:r>
              <a:rPr lang="da-DK" sz="2600" b="1" dirty="0" smtClean="0">
                <a:latin typeface="+mn-lt"/>
              </a:rPr>
              <a:t>Kommunikative færdigheder:</a:t>
            </a:r>
            <a:r>
              <a:rPr lang="da-DK" sz="2600" dirty="0" smtClean="0">
                <a:latin typeface="+mn-lt"/>
              </a:rPr>
              <a:t/>
            </a:r>
            <a:br>
              <a:rPr lang="da-DK" sz="2600" dirty="0" smtClean="0">
                <a:latin typeface="+mn-lt"/>
              </a:rPr>
            </a:br>
            <a:r>
              <a:rPr lang="da-DK" sz="2600" dirty="0" smtClean="0">
                <a:latin typeface="+mn-lt"/>
              </a:rPr>
              <a:t>-  </a:t>
            </a:r>
            <a:r>
              <a:rPr lang="da-DK" sz="2600" dirty="0" smtClean="0">
                <a:latin typeface="+mn-lt"/>
              </a:rPr>
              <a:t>forstår </a:t>
            </a:r>
            <a:r>
              <a:rPr lang="da-DK" sz="2600" dirty="0" smtClean="0">
                <a:latin typeface="+mn-lt"/>
              </a:rPr>
              <a:t>ting konkret og kan derfor have svært </a:t>
            </a:r>
            <a:r>
              <a:rPr lang="da-DK" sz="2600" dirty="0">
                <a:latin typeface="+mn-lt"/>
              </a:rPr>
              <a:t>ved at forstå ironi og ordsprog. </a:t>
            </a:r>
            <a:endParaRPr lang="da-DK" sz="2600" dirty="0" smtClean="0">
              <a:latin typeface="+mn-lt"/>
            </a:endParaRPr>
          </a:p>
          <a:p>
            <a:r>
              <a:rPr lang="da-DK" sz="2600" b="1" dirty="0" smtClean="0">
                <a:latin typeface="+mn-lt"/>
              </a:rPr>
              <a:t>Det sociale samspil:</a:t>
            </a:r>
            <a:r>
              <a:rPr lang="da-DK" sz="2600" dirty="0" smtClean="0">
                <a:latin typeface="+mn-lt"/>
              </a:rPr>
              <a:t/>
            </a:r>
            <a:br>
              <a:rPr lang="da-DK" sz="2600" dirty="0" smtClean="0">
                <a:latin typeface="+mn-lt"/>
              </a:rPr>
            </a:br>
            <a:r>
              <a:rPr lang="da-DK" sz="2600" dirty="0" smtClean="0">
                <a:latin typeface="+mn-lt"/>
              </a:rPr>
              <a:t>-  </a:t>
            </a:r>
            <a:r>
              <a:rPr lang="da-DK" sz="2600" dirty="0">
                <a:latin typeface="+mn-lt"/>
              </a:rPr>
              <a:t>k</a:t>
            </a:r>
            <a:r>
              <a:rPr lang="da-DK" sz="2600" dirty="0" smtClean="0">
                <a:latin typeface="+mn-lt"/>
              </a:rPr>
              <a:t>an </a:t>
            </a:r>
            <a:r>
              <a:rPr lang="da-DK" sz="2600" dirty="0" smtClean="0">
                <a:latin typeface="+mn-lt"/>
              </a:rPr>
              <a:t>have svært ved at aflæse kropssprog og ansigtsudtryk.</a:t>
            </a:r>
          </a:p>
          <a:p>
            <a:r>
              <a:rPr lang="da-DK" sz="2600" b="1" dirty="0" smtClean="0">
                <a:latin typeface="+mn-lt"/>
              </a:rPr>
              <a:t>Forestillingsevnen:</a:t>
            </a:r>
          </a:p>
          <a:p>
            <a:pPr marL="0" indent="0">
              <a:buNone/>
            </a:pPr>
            <a:r>
              <a:rPr lang="da-DK" sz="2600" b="1" dirty="0">
                <a:latin typeface="+mn-lt"/>
              </a:rPr>
              <a:t> </a:t>
            </a:r>
            <a:r>
              <a:rPr lang="da-DK" sz="2600" b="1" dirty="0" smtClean="0">
                <a:latin typeface="+mn-lt"/>
              </a:rPr>
              <a:t>   - </a:t>
            </a:r>
            <a:r>
              <a:rPr lang="da-DK" sz="2600" b="1" dirty="0">
                <a:latin typeface="+mn-lt"/>
              </a:rPr>
              <a:t> </a:t>
            </a:r>
            <a:r>
              <a:rPr lang="da-DK" sz="2600" dirty="0">
                <a:latin typeface="+mn-lt"/>
              </a:rPr>
              <a:t>k</a:t>
            </a:r>
            <a:r>
              <a:rPr lang="da-DK" sz="2600" dirty="0" smtClean="0">
                <a:latin typeface="+mn-lt"/>
              </a:rPr>
              <a:t>an </a:t>
            </a:r>
            <a:r>
              <a:rPr lang="da-DK" sz="2600" dirty="0" smtClean="0">
                <a:latin typeface="+mn-lt"/>
              </a:rPr>
              <a:t>have svært ved at forestille sig ting, man ikke har erfaringer med.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da-DK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da-DK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757693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Autisme i hverdagen</a:t>
            </a:r>
            <a:endParaRPr lang="da-DK" b="1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6203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Hverdagsliv</a:t>
            </a:r>
            <a:endParaRPr lang="da-DK" b="1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88371" y="1628800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da-DK" altLang="da-DK" sz="2400" i="1" dirty="0" smtClean="0">
                <a:latin typeface="+mn-lt"/>
              </a:rPr>
              <a:t>”Jeg trækker mig ofte lidt tilbage for at få ro”</a:t>
            </a:r>
            <a:br>
              <a:rPr lang="da-DK" altLang="da-DK" sz="2400" i="1" dirty="0" smtClean="0">
                <a:latin typeface="+mn-lt"/>
              </a:rPr>
            </a:br>
            <a:endParaRPr lang="da-DK" altLang="da-DK" sz="2400" i="1" dirty="0" smtClean="0">
              <a:latin typeface="+mn-lt"/>
            </a:endParaRPr>
          </a:p>
          <a:p>
            <a:r>
              <a:rPr lang="da-DK" altLang="da-DK" sz="2400" i="1" dirty="0" smtClean="0">
                <a:latin typeface="+mn-lt"/>
              </a:rPr>
              <a:t>”Jeg kan have svært ved at udføre ting, som ikke giver mening nu og her”</a:t>
            </a:r>
            <a:br>
              <a:rPr lang="da-DK" altLang="da-DK" sz="2400" i="1" dirty="0" smtClean="0">
                <a:latin typeface="+mn-lt"/>
              </a:rPr>
            </a:br>
            <a:endParaRPr lang="da-DK" altLang="da-DK" sz="2400" i="1" dirty="0" smtClean="0">
              <a:latin typeface="+mn-lt"/>
            </a:endParaRPr>
          </a:p>
          <a:p>
            <a:r>
              <a:rPr lang="da-DK" altLang="da-DK" sz="2400" i="1" dirty="0" smtClean="0">
                <a:latin typeface="+mn-lt"/>
              </a:rPr>
              <a:t>”Jeg har brug for at få vist tingene frem for at få dem forklaret”</a:t>
            </a:r>
          </a:p>
          <a:p>
            <a:pPr marL="0" indent="0">
              <a:buNone/>
            </a:pPr>
            <a:endParaRPr lang="da-DK" altLang="da-DK" sz="2400" i="1" dirty="0" smtClean="0">
              <a:latin typeface="+mn-lt"/>
            </a:endParaRPr>
          </a:p>
          <a:p>
            <a:r>
              <a:rPr lang="da-DK" altLang="da-DK" sz="2400" i="1" dirty="0" smtClean="0">
                <a:latin typeface="+mn-lt"/>
              </a:rPr>
              <a:t>”Jeg har brug for en fast struktur for at kunne klare de praktiske opgaver i hverdagen”</a:t>
            </a:r>
            <a:br>
              <a:rPr lang="da-DK" altLang="da-DK" sz="2400" i="1" dirty="0" smtClean="0">
                <a:latin typeface="+mn-lt"/>
              </a:rPr>
            </a:br>
            <a:endParaRPr lang="da-DK" altLang="da-DK" sz="2400" i="1" dirty="0" smtClean="0">
              <a:latin typeface="+mn-lt"/>
            </a:endParaRPr>
          </a:p>
          <a:p>
            <a:r>
              <a:rPr lang="da-DK" altLang="da-DK" sz="2400" i="1" dirty="0" smtClean="0">
                <a:latin typeface="+mn-lt"/>
              </a:rPr>
              <a:t>”Mine sanser kan i nogle situationer komme på overarbejde”</a:t>
            </a:r>
            <a:r>
              <a:rPr lang="da-DK" altLang="da-DK" sz="2400" i="1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/>
            </a:r>
            <a:br>
              <a:rPr lang="da-DK" altLang="da-DK" sz="2400" i="1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</a:br>
            <a:r>
              <a:rPr lang="da-DK" altLang="da-DK" sz="3400" i="1" dirty="0" smtClean="0">
                <a:solidFill>
                  <a:srgbClr val="333333"/>
                </a:solidFill>
                <a:latin typeface="+mn-lt"/>
              </a:rPr>
              <a:t/>
            </a:r>
            <a:br>
              <a:rPr lang="da-DK" altLang="da-DK" sz="3400" i="1" dirty="0" smtClean="0">
                <a:solidFill>
                  <a:srgbClr val="333333"/>
                </a:solidFill>
                <a:latin typeface="+mn-lt"/>
              </a:rPr>
            </a:br>
            <a:endParaRPr lang="da-DK" sz="2600" i="1" dirty="0" smtClean="0">
              <a:latin typeface="+mn-lt"/>
            </a:endParaRPr>
          </a:p>
          <a:p>
            <a:r>
              <a:rPr lang="da-DK" sz="2400" b="1" dirty="0" smtClean="0">
                <a:latin typeface="+mn-lt"/>
              </a:rPr>
              <a:t>Hvad </a:t>
            </a:r>
            <a:r>
              <a:rPr lang="da-DK" sz="2400" b="1" dirty="0">
                <a:latin typeface="+mn-lt"/>
              </a:rPr>
              <a:t>fylder for </a:t>
            </a:r>
            <a:r>
              <a:rPr lang="da-DK" sz="2400" b="1" dirty="0" smtClean="0">
                <a:latin typeface="+mn-lt"/>
              </a:rPr>
              <a:t>dig i hverdagen?</a:t>
            </a:r>
            <a:endParaRPr lang="da-DK" sz="24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89079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Socialt liv</a:t>
            </a:r>
            <a:endParaRPr lang="da-DK" b="1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38552" y="1402716"/>
            <a:ext cx="8229600" cy="4525963"/>
          </a:xfrm>
        </p:spPr>
        <p:txBody>
          <a:bodyPr>
            <a:noAutofit/>
          </a:bodyPr>
          <a:lstStyle/>
          <a:p>
            <a:r>
              <a:rPr lang="da-DK" sz="1800" i="1" dirty="0" smtClean="0">
                <a:latin typeface="+mn-lt"/>
              </a:rPr>
              <a:t>”Jeg bliver hurtigt træt når jeg er sammen med andre mennesker” </a:t>
            </a:r>
            <a:br>
              <a:rPr lang="da-DK" sz="1800" i="1" dirty="0" smtClean="0">
                <a:latin typeface="+mn-lt"/>
              </a:rPr>
            </a:br>
            <a:endParaRPr lang="da-DK" sz="1800" i="1" dirty="0" smtClean="0">
              <a:latin typeface="+mn-lt"/>
            </a:endParaRPr>
          </a:p>
          <a:p>
            <a:r>
              <a:rPr lang="da-DK" altLang="da-DK" sz="1800" i="1" dirty="0" smtClean="0">
                <a:latin typeface="+mn-lt"/>
              </a:rPr>
              <a:t>”Jeg </a:t>
            </a:r>
            <a:r>
              <a:rPr lang="da-DK" altLang="da-DK" sz="1800" i="1" dirty="0">
                <a:latin typeface="+mn-lt"/>
              </a:rPr>
              <a:t>har svært ved at tale med nye mennesker, </a:t>
            </a:r>
            <a:r>
              <a:rPr lang="da-DK" altLang="da-DK" sz="1800" i="1" dirty="0" smtClean="0">
                <a:latin typeface="+mn-lt"/>
              </a:rPr>
              <a:t>fordi jeg ofte bliver misforstået”</a:t>
            </a:r>
            <a:br>
              <a:rPr lang="da-DK" altLang="da-DK" sz="1800" i="1" dirty="0" smtClean="0">
                <a:latin typeface="+mn-lt"/>
              </a:rPr>
            </a:br>
            <a:endParaRPr lang="da-DK" altLang="da-DK" sz="1800" i="1" dirty="0" smtClean="0">
              <a:latin typeface="+mn-lt"/>
            </a:endParaRPr>
          </a:p>
          <a:p>
            <a:r>
              <a:rPr lang="da-DK" altLang="da-DK" sz="1800" i="1" dirty="0" smtClean="0">
                <a:latin typeface="+mn-lt"/>
              </a:rPr>
              <a:t>”Jeg har svært ved at small-</a:t>
            </a:r>
            <a:r>
              <a:rPr lang="da-DK" altLang="da-DK" sz="1800" i="1" dirty="0" err="1" smtClean="0">
                <a:latin typeface="+mn-lt"/>
              </a:rPr>
              <a:t>talke</a:t>
            </a:r>
            <a:r>
              <a:rPr lang="da-DK" altLang="da-DK" sz="1800" i="1" dirty="0" smtClean="0">
                <a:latin typeface="+mn-lt"/>
              </a:rPr>
              <a:t> og starte samtaler”</a:t>
            </a:r>
          </a:p>
          <a:p>
            <a:endParaRPr lang="da-DK" altLang="da-DK" sz="1800" i="1" dirty="0">
              <a:latin typeface="+mn-lt"/>
            </a:endParaRPr>
          </a:p>
          <a:p>
            <a:r>
              <a:rPr lang="da-DK" altLang="da-DK" sz="1800" i="1" dirty="0" smtClean="0">
                <a:latin typeface="+mn-lt"/>
              </a:rPr>
              <a:t>”Jeg har svært ved at tale med flere mennesker på en gang, fordi jeg ofte har brug for tid til at tænke over tingene”</a:t>
            </a:r>
            <a:br>
              <a:rPr lang="da-DK" altLang="da-DK" sz="1800" i="1" dirty="0" smtClean="0">
                <a:latin typeface="+mn-lt"/>
              </a:rPr>
            </a:br>
            <a:endParaRPr lang="da-DK" altLang="da-DK" sz="1800" i="1" dirty="0" smtClean="0">
              <a:latin typeface="+mn-lt"/>
            </a:endParaRPr>
          </a:p>
          <a:p>
            <a:r>
              <a:rPr lang="da-DK" altLang="da-DK" sz="1800" i="1" dirty="0" smtClean="0">
                <a:latin typeface="+mn-lt"/>
              </a:rPr>
              <a:t>”Jeg har svært ved at forstå sociale situationer og kan derfor ofte føle mig utilpas i dem”</a:t>
            </a:r>
            <a:br>
              <a:rPr lang="da-DK" altLang="da-DK" sz="1800" i="1" dirty="0" smtClean="0">
                <a:latin typeface="+mn-lt"/>
              </a:rPr>
            </a:br>
            <a:endParaRPr lang="da-DK" altLang="da-DK" sz="1800" i="1" dirty="0" smtClean="0">
              <a:latin typeface="+mn-lt"/>
            </a:endParaRPr>
          </a:p>
          <a:p>
            <a:r>
              <a:rPr lang="da-DK" altLang="da-DK" sz="1800" i="1" dirty="0" smtClean="0">
                <a:latin typeface="+mn-lt"/>
              </a:rPr>
              <a:t>”Jeg har lettest ved at tale med mennesker, som interesserer sig for det samme som mig”</a:t>
            </a:r>
            <a:r>
              <a:rPr lang="da-DK" altLang="da-DK" sz="1800" i="1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/>
            </a:r>
            <a:br>
              <a:rPr lang="da-DK" altLang="da-DK" sz="1800" i="1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</a:br>
            <a:endParaRPr lang="da-DK" altLang="da-DK" sz="1800" i="1" dirty="0" smtClean="0">
              <a:solidFill>
                <a:schemeClr val="accent6">
                  <a:lumMod val="75000"/>
                </a:schemeClr>
              </a:solidFill>
              <a:latin typeface="+mn-lt"/>
            </a:endParaRPr>
          </a:p>
          <a:p>
            <a:r>
              <a:rPr lang="da-DK" sz="1800" b="1" dirty="0">
                <a:latin typeface="+mn-lt"/>
              </a:rPr>
              <a:t>Hvad fylder for dig i forhold til det sociale liv?</a:t>
            </a:r>
          </a:p>
          <a:p>
            <a:pPr marL="0" indent="0">
              <a:buNone/>
            </a:pPr>
            <a:endParaRPr lang="da-DK" sz="2800" i="1" dirty="0" smtClean="0">
              <a:solidFill>
                <a:srgbClr val="333333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88397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Beskæftigelse/uddannelse</a:t>
            </a:r>
            <a:endParaRPr lang="da-DK" b="1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da-DK" sz="2900" i="1" dirty="0" smtClean="0">
                <a:latin typeface="+mn-lt"/>
              </a:rPr>
              <a:t>”Det er svært for mig at holde styr på tiden, og derfor kan jeg af og til komme for sent”</a:t>
            </a:r>
            <a:br>
              <a:rPr lang="da-DK" sz="2900" i="1" dirty="0" smtClean="0">
                <a:latin typeface="+mn-lt"/>
              </a:rPr>
            </a:br>
            <a:endParaRPr lang="da-DK" sz="2900" i="1" dirty="0" smtClean="0">
              <a:latin typeface="+mn-lt"/>
            </a:endParaRPr>
          </a:p>
          <a:p>
            <a:r>
              <a:rPr lang="da-DK" altLang="da-DK" sz="2900" i="1" dirty="0">
                <a:latin typeface="+mn-lt"/>
              </a:rPr>
              <a:t>”Jeg har svært ved at gå fra en opgave til en anden”</a:t>
            </a:r>
          </a:p>
          <a:p>
            <a:pPr marL="0" indent="0">
              <a:buNone/>
            </a:pPr>
            <a:endParaRPr lang="da-DK" sz="2900" i="1" dirty="0" smtClean="0">
              <a:latin typeface="+mn-lt"/>
            </a:endParaRPr>
          </a:p>
          <a:p>
            <a:r>
              <a:rPr lang="da-DK" sz="2900" i="1" dirty="0" smtClean="0">
                <a:latin typeface="+mn-lt"/>
              </a:rPr>
              <a:t>”Det er nemt for mig at holde fokus på en opgave, hvis jeg synes det er interessant”</a:t>
            </a:r>
            <a:br>
              <a:rPr lang="da-DK" sz="2900" i="1" dirty="0" smtClean="0">
                <a:latin typeface="+mn-lt"/>
              </a:rPr>
            </a:br>
            <a:endParaRPr lang="da-DK" sz="2900" i="1" dirty="0" smtClean="0">
              <a:latin typeface="+mn-lt"/>
            </a:endParaRPr>
          </a:p>
          <a:p>
            <a:r>
              <a:rPr lang="da-DK" sz="2900" i="1" dirty="0" smtClean="0">
                <a:latin typeface="+mn-lt"/>
              </a:rPr>
              <a:t>”Det er vigtigt for mig, at mine arbejdsopgaver giver mening, ellers har jeg svært ved at udføre dem”</a:t>
            </a:r>
            <a:br>
              <a:rPr lang="da-DK" sz="2900" i="1" dirty="0" smtClean="0">
                <a:latin typeface="+mn-lt"/>
              </a:rPr>
            </a:br>
            <a:endParaRPr lang="da-DK" sz="2900" i="1" dirty="0" smtClean="0">
              <a:latin typeface="+mn-lt"/>
            </a:endParaRPr>
          </a:p>
          <a:p>
            <a:r>
              <a:rPr lang="da-DK" sz="2900" i="1" dirty="0" smtClean="0">
                <a:latin typeface="+mn-lt"/>
              </a:rPr>
              <a:t>”Jeg kan have behov for flere pauser end andre”</a:t>
            </a:r>
            <a:r>
              <a:rPr lang="da-DK" sz="3400" i="1" dirty="0" smtClean="0">
                <a:solidFill>
                  <a:srgbClr val="333333"/>
                </a:solidFill>
                <a:latin typeface="+mn-lt"/>
              </a:rPr>
              <a:t/>
            </a:r>
            <a:br>
              <a:rPr lang="da-DK" sz="3400" i="1" dirty="0" smtClean="0">
                <a:solidFill>
                  <a:srgbClr val="333333"/>
                </a:solidFill>
                <a:latin typeface="+mn-lt"/>
              </a:rPr>
            </a:br>
            <a:endParaRPr lang="da-DK" sz="3400" i="1" dirty="0" smtClean="0">
              <a:solidFill>
                <a:srgbClr val="333333"/>
              </a:solidFill>
              <a:latin typeface="+mn-lt"/>
            </a:endParaRPr>
          </a:p>
          <a:p>
            <a:r>
              <a:rPr lang="da-DK" sz="2900" b="1" dirty="0">
                <a:latin typeface="+mn-lt"/>
              </a:rPr>
              <a:t>Hvad fylder for dig i forhold til </a:t>
            </a:r>
            <a:r>
              <a:rPr lang="da-DK" sz="2900" b="1" dirty="0" smtClean="0">
                <a:latin typeface="+mn-lt"/>
              </a:rPr>
              <a:t>beskæftigelse/uddannelse?</a:t>
            </a:r>
            <a:endParaRPr lang="da-DK" sz="29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55013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1470025"/>
          </a:xfrm>
        </p:spPr>
        <p:txBody>
          <a:bodyPr/>
          <a:lstStyle/>
          <a:p>
            <a:r>
              <a:rPr lang="da-DK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Hvad så nu?</a:t>
            </a:r>
            <a:endParaRPr lang="da-DK" b="1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2" name="Tekstfelt 1"/>
          <p:cNvSpPr txBox="1"/>
          <p:nvPr/>
        </p:nvSpPr>
        <p:spPr>
          <a:xfrm>
            <a:off x="1259632" y="2204864"/>
            <a:ext cx="6192688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400" dirty="0" smtClean="0"/>
              <a:t>Er </a:t>
            </a:r>
            <a:r>
              <a:rPr lang="da-DK" sz="2400" dirty="0"/>
              <a:t>du blevet opmærksom på noget, vi skal have fat i?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400" dirty="0"/>
              <a:t>Hvad er det første, vi kan gøre?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400" dirty="0"/>
              <a:t>Er der nogen, vi skal snakke med?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400" dirty="0"/>
              <a:t>Hvornår oplever du udfordringerne mest/mindst?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400" dirty="0"/>
              <a:t>Hvad har du ”lært” af </a:t>
            </a:r>
            <a:r>
              <a:rPr lang="da-DK" sz="2400" dirty="0" smtClean="0"/>
              <a:t>din diagnose? </a:t>
            </a:r>
            <a:r>
              <a:rPr lang="da-DK" sz="2400" dirty="0"/>
              <a:t>Har den bragt noget positivt med sig for dig?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510627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kb_skabelon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.pptx" id="{4363A834-187C-41E5-80EB-CAF2947779A5}" vid="{E85C63AE-4A78-48AE-858D-2BE297A0A932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</Template>
  <TotalTime>10633</TotalTime>
  <Words>513</Words>
  <Application>Microsoft Office PowerPoint</Application>
  <PresentationFormat>Skærmshow (4:3)</PresentationFormat>
  <Paragraphs>68</Paragraphs>
  <Slides>10</Slides>
  <Notes>5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Georgia</vt:lpstr>
      <vt:lpstr>Skb_skabelon</vt:lpstr>
      <vt:lpstr>Autisme</vt:lpstr>
      <vt:lpstr>Hvad er Autisme</vt:lpstr>
      <vt:lpstr>Diagnosen</vt:lpstr>
      <vt:lpstr>Kernesymptomer</vt:lpstr>
      <vt:lpstr>Autisme i hverdagen</vt:lpstr>
      <vt:lpstr>Hverdagsliv</vt:lpstr>
      <vt:lpstr>Socialt liv</vt:lpstr>
      <vt:lpstr>Beskæftigelse/uddannelse</vt:lpstr>
      <vt:lpstr>Hvad så nu?</vt:lpstr>
      <vt:lpstr>Nyttig information</vt:lpstr>
    </vt:vector>
  </TitlesOfParts>
  <Company>Skanderborg Kommune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Susanne Dalmer</dc:creator>
  <cp:lastModifiedBy>Rikke Thomadsen</cp:lastModifiedBy>
  <cp:revision>48</cp:revision>
  <dcterms:created xsi:type="dcterms:W3CDTF">2020-06-04T09:08:08Z</dcterms:created>
  <dcterms:modified xsi:type="dcterms:W3CDTF">2020-11-09T07:48:01Z</dcterms:modified>
</cp:coreProperties>
</file>