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72" r:id="rId4"/>
    <p:sldId id="257" r:id="rId5"/>
    <p:sldId id="259" r:id="rId6"/>
    <p:sldId id="271" r:id="rId7"/>
    <p:sldId id="266" r:id="rId8"/>
    <p:sldId id="258" r:id="rId9"/>
    <p:sldId id="267" r:id="rId10"/>
    <p:sldId id="268" r:id="rId11"/>
    <p:sldId id="274" r:id="rId12"/>
    <p:sldId id="273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2413-BEE2-4843-8ECF-AF4ECF62BE81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C586B-312E-48EE-8227-B8515562A6B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941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622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073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338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711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C586B-312E-48EE-8227-B8515562A6B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65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09-11-2020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72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cs typeface="Calibri Light" panose="020F0302020204030204" pitchFamily="34" charset="0"/>
              </a:rPr>
              <a:t>Angst </a:t>
            </a:r>
            <a:endParaRPr lang="da-DK" sz="7200" b="1" dirty="0">
              <a:solidFill>
                <a:schemeClr val="accent6">
                  <a:lumMod val="75000"/>
                </a:schemeClr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Beskæftigelse/uddannelse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da-DK" b="1" i="1" dirty="0" smtClean="0">
              <a:latin typeface="+mn-lt"/>
            </a:endParaRPr>
          </a:p>
          <a:p>
            <a:r>
              <a:rPr lang="da-DK" sz="2800" i="1" dirty="0" smtClean="0">
                <a:latin typeface="+mn-lt"/>
              </a:rPr>
              <a:t>”</a:t>
            </a:r>
            <a:r>
              <a:rPr lang="da-DK" sz="2400" i="1" dirty="0" smtClean="0">
                <a:latin typeface="+mn-lt"/>
              </a:rPr>
              <a:t>Det er svært for mig at modtage undervisning i klasselokaler”</a:t>
            </a:r>
          </a:p>
          <a:p>
            <a:pPr marL="0" indent="0">
              <a:buNone/>
            </a:pPr>
            <a:endParaRPr lang="da-DK" sz="2400" i="1" dirty="0" smtClean="0">
              <a:latin typeface="+mn-lt"/>
            </a:endParaRPr>
          </a:p>
          <a:p>
            <a:r>
              <a:rPr lang="da-DK" sz="2400" i="1" dirty="0" smtClean="0">
                <a:latin typeface="+mn-lt"/>
              </a:rPr>
              <a:t>”Jeg er bange for at sige og gøre noget forkert”</a:t>
            </a:r>
          </a:p>
          <a:p>
            <a:endParaRPr lang="da-DK" sz="2400" i="1" dirty="0">
              <a:latin typeface="+mn-lt"/>
            </a:endParaRPr>
          </a:p>
          <a:p>
            <a:r>
              <a:rPr lang="da-DK" sz="2400" i="1" dirty="0" smtClean="0">
                <a:latin typeface="+mn-lt"/>
              </a:rPr>
              <a:t>”Jeg er nervøs for, at mine kollegaer/medstuderende kan se, at jeg har angst”</a:t>
            </a:r>
          </a:p>
          <a:p>
            <a:endParaRPr lang="da-DK" sz="2400" b="1" i="1" dirty="0">
              <a:latin typeface="+mn-lt"/>
            </a:endParaRPr>
          </a:p>
          <a:p>
            <a:r>
              <a:rPr lang="da-DK" sz="2400" i="1" dirty="0" smtClean="0">
                <a:latin typeface="+mn-lt"/>
              </a:rPr>
              <a:t>”Det kan være svært at sige fra på arbejdet”</a:t>
            </a:r>
            <a:endParaRPr lang="da-DK" sz="2400" dirty="0">
              <a:latin typeface="+mn-lt"/>
            </a:endParaRPr>
          </a:p>
          <a:p>
            <a:pPr marL="0" indent="0">
              <a:buNone/>
            </a:pPr>
            <a:endParaRPr lang="da-DK" sz="2400" b="1" dirty="0">
              <a:latin typeface="+mn-lt"/>
            </a:endParaRPr>
          </a:p>
          <a:p>
            <a:r>
              <a:rPr lang="da-DK" sz="2400" b="1" dirty="0" smtClean="0">
                <a:latin typeface="+mn-lt"/>
              </a:rPr>
              <a:t>Hvad </a:t>
            </a:r>
            <a:r>
              <a:rPr lang="da-DK" sz="2400" b="1" dirty="0">
                <a:latin typeface="+mn-lt"/>
              </a:rPr>
              <a:t>fylder for dig i forhold til </a:t>
            </a:r>
            <a:r>
              <a:rPr lang="da-DK" sz="2400" b="1" dirty="0" smtClean="0">
                <a:latin typeface="+mn-lt"/>
              </a:rPr>
              <a:t>beskæftigelse/uddannelse?</a:t>
            </a:r>
            <a:endParaRPr lang="da-DK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501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så nu?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1259632" y="2204864"/>
            <a:ext cx="61926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 smtClean="0"/>
              <a:t>Er </a:t>
            </a:r>
            <a:r>
              <a:rPr lang="da-DK" sz="2400" dirty="0"/>
              <a:t>du blevet opmærksom på noget, vi skal have fat 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er det første, vi kan gøre?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Er der nogen, vi skal snakke med?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Hvornår oplever du udfordringerne mest/mindst?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400" dirty="0"/>
              <a:t>Hvad har du ”lært” af din </a:t>
            </a:r>
            <a:r>
              <a:rPr lang="da-DK" sz="2400" dirty="0" smtClean="0"/>
              <a:t>diagnose? </a:t>
            </a:r>
            <a:r>
              <a:rPr lang="da-DK" sz="2400" dirty="0"/>
              <a:t>Har den bragt noget positivt med sig for dig?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629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90411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a-DK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Kender du nogle tilbud, som kunne være interessante for dig at benytte?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Selvhjælp Skanderborg</a:t>
            </a:r>
          </a:p>
          <a:p>
            <a:pPr marL="0" indent="0">
              <a:buNone/>
            </a:pP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Hjemmesider:</a:t>
            </a:r>
            <a:endParaRPr lang="da-DK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Angstforeningen.dk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Psykiatrien.rm.dk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Mindapps.dk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Mindhelper.dk</a:t>
            </a:r>
          </a:p>
          <a:p>
            <a:pPr>
              <a:buFontTx/>
              <a:buChar char="-"/>
            </a:pPr>
            <a:r>
              <a:rPr lang="da-DK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Psykiatrifonden</a:t>
            </a:r>
            <a:endParaRPr lang="da-DK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Nyttig information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722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00450"/>
            <a:ext cx="2448272" cy="2448272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Hvad er angst?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+mn-lt"/>
              </a:rPr>
              <a:t>Angst er en naturlig reaktion på noget der føles farligt. </a:t>
            </a:r>
            <a:r>
              <a:rPr lang="da-DK" sz="2800" dirty="0">
                <a:latin typeface="+mn-lt"/>
              </a:rPr>
              <a:t>Angst sætter kroppen i alarmberedskab, så vi er klar til at kæmpe eller </a:t>
            </a:r>
            <a:r>
              <a:rPr lang="da-DK" sz="2800" dirty="0" smtClean="0">
                <a:latin typeface="+mn-lt"/>
              </a:rPr>
              <a:t>flygte.</a:t>
            </a:r>
          </a:p>
          <a:p>
            <a:pPr marL="0" indent="0">
              <a:buNone/>
            </a:pPr>
            <a:endParaRPr lang="da-DK" sz="2800" dirty="0" smtClean="0">
              <a:latin typeface="+mn-lt"/>
            </a:endParaRPr>
          </a:p>
          <a:p>
            <a:pPr marL="0" indent="0">
              <a:buNone/>
            </a:pPr>
            <a:endParaRPr lang="da-DK" sz="2800" dirty="0" smtClean="0">
              <a:latin typeface="+mn-lt"/>
            </a:endParaRPr>
          </a:p>
          <a:p>
            <a:r>
              <a:rPr lang="da-DK" sz="2800" dirty="0" smtClean="0">
                <a:latin typeface="+mn-lt"/>
              </a:rPr>
              <a:t>Hos nogle mennesker overfortolker hjernen forskellige inputs, og det udløser en angst i situationer, som ikke almindeligvis udløser angst. </a:t>
            </a:r>
            <a:endParaRPr 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6572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da-DK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</a:t>
            </a:r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iagnosen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da-DK" dirty="0">
              <a:latin typeface="+mn-lt"/>
            </a:endParaRPr>
          </a:p>
          <a:p>
            <a:r>
              <a:rPr lang="da-DK" dirty="0" smtClean="0">
                <a:latin typeface="+mn-lt"/>
              </a:rPr>
              <a:t>I det internationale diagnosesystem </a:t>
            </a:r>
            <a:r>
              <a:rPr lang="da-DK" dirty="0">
                <a:latin typeface="+mn-lt"/>
              </a:rPr>
              <a:t>(</a:t>
            </a:r>
            <a:r>
              <a:rPr lang="da-DK" dirty="0" smtClean="0">
                <a:latin typeface="+mn-lt"/>
              </a:rPr>
              <a:t>ICD10) betegnes det: F40-41</a:t>
            </a:r>
            <a:br>
              <a:rPr lang="da-DK" dirty="0" smtClean="0">
                <a:latin typeface="+mn-lt"/>
              </a:rPr>
            </a:br>
            <a:endParaRPr lang="da-DK" dirty="0" smtClean="0">
              <a:latin typeface="+mn-lt"/>
            </a:endParaRPr>
          </a:p>
          <a:p>
            <a:r>
              <a:rPr lang="da-DK" dirty="0">
                <a:latin typeface="+mn-lt"/>
              </a:rPr>
              <a:t>Undersøgelser peger på, at 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250.000 (5%) </a:t>
            </a:r>
            <a:r>
              <a:rPr lang="da-DK" dirty="0" smtClean="0">
                <a:latin typeface="+mn-lt"/>
              </a:rPr>
              <a:t>har en form for sygelig angst. </a:t>
            </a:r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I løbet af et år vil ca.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350.000 (7%)</a:t>
            </a:r>
            <a:r>
              <a:rPr lang="da-DK" dirty="0" smtClean="0">
                <a:latin typeface="+mn-lt"/>
              </a:rPr>
              <a:t> opleve en form for angst sygdom som enten er kort - eller langvarig. </a:t>
            </a:r>
          </a:p>
          <a:p>
            <a:pPr marL="0" indent="0">
              <a:buNone/>
            </a:pPr>
            <a:endParaRPr lang="da-DK" dirty="0" smtClean="0">
              <a:latin typeface="+mn-lt"/>
            </a:endParaRPr>
          </a:p>
          <a:p>
            <a:r>
              <a:rPr lang="da-DK" dirty="0" smtClean="0">
                <a:latin typeface="+mn-lt"/>
              </a:rPr>
              <a:t>I løbet af livet vil ca. </a:t>
            </a:r>
            <a:r>
              <a:rPr lang="da-DK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750.000 (15%) </a:t>
            </a:r>
            <a:r>
              <a:rPr lang="da-DK" dirty="0" smtClean="0">
                <a:latin typeface="+mn-lt"/>
              </a:rPr>
              <a:t>opleve en angst sygdom.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456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 / fysiske 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1691680" y="1628800"/>
            <a:ext cx="6264696" cy="49580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da-DK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Hjertebanken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Sveden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Rysten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Mundtørhed 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Åndedrætsbesvær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Kvælningsfornemmelse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Smerter og trykken i brystet 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Kvalme og mave-uro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Svimmelhed 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Kuldegysninger 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Følelse af lammelse og snurren 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Synkebesvær 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Muskelspænding eller – smerte</a:t>
            </a:r>
          </a:p>
          <a:p>
            <a:r>
              <a:rPr lang="da-DK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Vandladnings - eller afføringstrang</a:t>
            </a:r>
          </a:p>
          <a:p>
            <a:pPr marL="0" indent="0">
              <a:buNone/>
            </a:pPr>
            <a:r>
              <a:rPr lang="da-DK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76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/>
          <p:cNvSpPr txBox="1">
            <a:spLocks noGrp="1"/>
          </p:cNvSpPr>
          <p:nvPr>
            <p:ph idx="1"/>
          </p:nvPr>
        </p:nvSpPr>
        <p:spPr>
          <a:xfrm>
            <a:off x="1691680" y="1772816"/>
            <a:ext cx="49068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da-DK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Uvirkelighedsfølelse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Vedvarende bekymring 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Frygt for at miste selvkontrollen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Dødsangst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Rastløshed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Koncentrationsbesvær 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Irritabilitet</a:t>
            </a:r>
          </a:p>
          <a:p>
            <a:r>
              <a:rPr lang="da-DK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Angst for angsten </a:t>
            </a:r>
          </a:p>
          <a:p>
            <a:endParaRPr lang="da-DK" sz="2800" dirty="0" smtClean="0"/>
          </a:p>
          <a:p>
            <a:endParaRPr lang="da-DK" sz="2800" dirty="0" smtClean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Kernesymptomer /psykiske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960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Angst i hverdagen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20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Hverdagsliv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37125"/>
          </a:xfrm>
        </p:spPr>
        <p:txBody>
          <a:bodyPr>
            <a:noAutofit/>
          </a:bodyPr>
          <a:lstStyle/>
          <a:p>
            <a:r>
              <a:rPr lang="da-DK" sz="2000" b="1" dirty="0" smtClean="0">
                <a:latin typeface="+mn-lt"/>
              </a:rPr>
              <a:t>”</a:t>
            </a:r>
            <a:r>
              <a:rPr lang="da-DK" sz="2000" i="1" dirty="0">
                <a:latin typeface="+mn-lt"/>
              </a:rPr>
              <a:t>J</a:t>
            </a:r>
            <a:r>
              <a:rPr lang="da-DK" sz="2000" i="1" dirty="0" smtClean="0">
                <a:latin typeface="+mn-lt"/>
              </a:rPr>
              <a:t>eg tør ikke tage bussen, fordi jeg føler at de alle sammen kigger på mig”</a:t>
            </a:r>
          </a:p>
          <a:p>
            <a:pPr marL="0" indent="0">
              <a:buNone/>
            </a:pPr>
            <a:endParaRPr lang="da-DK" sz="2000" i="1" dirty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tør ikke gå i bad, når jeg er alene” </a:t>
            </a:r>
          </a:p>
          <a:p>
            <a:pPr marL="0" indent="0">
              <a:buNone/>
            </a:pPr>
            <a:endParaRPr lang="da-DK" sz="2000" i="1" dirty="0" smtClean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bliver ofte bekymret for om jeg fejler noget fysisk”</a:t>
            </a:r>
          </a:p>
          <a:p>
            <a:pPr marL="0" indent="0">
              <a:buNone/>
            </a:pPr>
            <a:endParaRPr lang="da-DK" sz="2000" i="1" dirty="0" smtClean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har svært ved at handle ind alene”</a:t>
            </a:r>
          </a:p>
          <a:p>
            <a:endParaRPr lang="da-DK" sz="2000" i="1" dirty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tør ikke tage min medicin” </a:t>
            </a:r>
          </a:p>
          <a:p>
            <a:pPr marL="0" indent="0">
              <a:buNone/>
            </a:pPr>
            <a:endParaRPr lang="da-DK" sz="2000" i="1" dirty="0">
              <a:latin typeface="+mn-lt"/>
            </a:endParaRPr>
          </a:p>
          <a:p>
            <a:r>
              <a:rPr lang="da-DK" sz="2000" i="1" dirty="0" smtClean="0">
                <a:latin typeface="+mn-lt"/>
              </a:rPr>
              <a:t>”Jeg har svært ved at gå ude om aftenen”</a:t>
            </a:r>
            <a:endParaRPr lang="da-DK" sz="2400" b="1" dirty="0"/>
          </a:p>
          <a:p>
            <a:endParaRPr lang="da-DK" sz="2400" b="1" dirty="0" smtClean="0"/>
          </a:p>
          <a:p>
            <a:r>
              <a:rPr lang="da-DK" sz="2000" b="1" dirty="0" smtClean="0">
                <a:latin typeface="+mn-lt"/>
              </a:rPr>
              <a:t>Hvad </a:t>
            </a:r>
            <a:r>
              <a:rPr lang="da-DK" sz="2000" b="1" dirty="0">
                <a:latin typeface="+mn-lt"/>
              </a:rPr>
              <a:t>fylder for </a:t>
            </a:r>
            <a:r>
              <a:rPr lang="da-DK" sz="2000" b="1" dirty="0" smtClean="0">
                <a:latin typeface="+mn-lt"/>
              </a:rPr>
              <a:t>dig i hverdagen?</a:t>
            </a:r>
            <a:endParaRPr lang="da-DK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9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Socialt liv</a:t>
            </a:r>
            <a:endParaRPr lang="da-DK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Autofit/>
          </a:bodyPr>
          <a:lstStyle/>
          <a:p>
            <a:r>
              <a:rPr lang="da-DK" sz="2400" i="1" dirty="0" smtClean="0">
                <a:latin typeface="+mn-lt"/>
              </a:rPr>
              <a:t>” Jeg har svært ved at drikke og spise når andre ser på mig”</a:t>
            </a:r>
          </a:p>
          <a:p>
            <a:endParaRPr lang="da-DK" sz="2400" i="1" dirty="0" smtClean="0">
              <a:latin typeface="+mn-lt"/>
            </a:endParaRPr>
          </a:p>
          <a:p>
            <a:r>
              <a:rPr lang="da-DK" sz="2400" i="1" dirty="0" smtClean="0">
                <a:latin typeface="+mn-lt"/>
              </a:rPr>
              <a:t>”Jeg melder ofte afbud til sociale arrangementer”</a:t>
            </a:r>
          </a:p>
          <a:p>
            <a:endParaRPr lang="da-DK" sz="2400" i="1" dirty="0">
              <a:latin typeface="+mn-lt"/>
            </a:endParaRPr>
          </a:p>
          <a:p>
            <a:r>
              <a:rPr lang="da-DK" sz="2400" i="1" dirty="0" smtClean="0">
                <a:latin typeface="+mn-lt"/>
              </a:rPr>
              <a:t>”Jeg er meget optaget af, hvad andre folk tænker om mig”</a:t>
            </a:r>
          </a:p>
          <a:p>
            <a:pPr marL="0" indent="0">
              <a:buNone/>
            </a:pPr>
            <a:endParaRPr lang="da-DK" sz="2400" dirty="0">
              <a:latin typeface="+mn-lt"/>
            </a:endParaRPr>
          </a:p>
          <a:p>
            <a:r>
              <a:rPr lang="da-DK" sz="2400" i="1" dirty="0" smtClean="0">
                <a:latin typeface="+mn-lt"/>
              </a:rPr>
              <a:t>”Jeg bruger meget energi på at tænke over, hvad jeg har gjort og sagt i bestemte situationer”</a:t>
            </a:r>
          </a:p>
          <a:p>
            <a:pPr marL="0" indent="0">
              <a:buNone/>
            </a:pPr>
            <a:endParaRPr lang="da-DK" sz="2000" dirty="0">
              <a:solidFill>
                <a:srgbClr val="333333"/>
              </a:solidFill>
              <a:latin typeface="+mn-lt"/>
            </a:endParaRPr>
          </a:p>
          <a:p>
            <a:r>
              <a:rPr lang="da-DK" sz="2400" b="1" dirty="0">
                <a:latin typeface="+mn-lt"/>
              </a:rPr>
              <a:t>Hvad fylder for dig i </a:t>
            </a:r>
            <a:r>
              <a:rPr lang="da-DK" sz="2400" b="1" dirty="0" smtClean="0">
                <a:latin typeface="+mn-lt"/>
              </a:rPr>
              <a:t>forhold til det sociale liv?</a:t>
            </a:r>
            <a:endParaRPr lang="da-DK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839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.pptx" id="{4363A834-187C-41E5-80EB-CAF2947779A5}" vid="{E85C63AE-4A78-48AE-858D-2BE297A0A93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10922</TotalTime>
  <Words>486</Words>
  <Application>Microsoft Office PowerPoint</Application>
  <PresentationFormat>Skærmshow (4:3)</PresentationFormat>
  <Paragraphs>101</Paragraphs>
  <Slides>12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Skb_skabelon</vt:lpstr>
      <vt:lpstr>Angst </vt:lpstr>
      <vt:lpstr>Hvad er angst?</vt:lpstr>
      <vt:lpstr>PowerPoint-præsentation</vt:lpstr>
      <vt:lpstr>Diagnosen</vt:lpstr>
      <vt:lpstr>Kernesymptomer / fysiske </vt:lpstr>
      <vt:lpstr>PowerPoint-præsentation</vt:lpstr>
      <vt:lpstr>Angst i hverdagen</vt:lpstr>
      <vt:lpstr>Hverdagsliv</vt:lpstr>
      <vt:lpstr>Socialt liv</vt:lpstr>
      <vt:lpstr>Beskæftigelse/uddannelse</vt:lpstr>
      <vt:lpstr>Hvad så nu?</vt:lpstr>
      <vt:lpstr>Nyttig information</vt:lpstr>
    </vt:vector>
  </TitlesOfParts>
  <Company>Skanderborg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Susanne Dalmer</dc:creator>
  <cp:lastModifiedBy>Rikke Thomadsen</cp:lastModifiedBy>
  <cp:revision>56</cp:revision>
  <dcterms:created xsi:type="dcterms:W3CDTF">2020-06-04T09:08:08Z</dcterms:created>
  <dcterms:modified xsi:type="dcterms:W3CDTF">2020-11-09T07:43:30Z</dcterms:modified>
</cp:coreProperties>
</file>