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2" r:id="rId3"/>
    <p:sldId id="257" r:id="rId4"/>
    <p:sldId id="259" r:id="rId5"/>
    <p:sldId id="266" r:id="rId6"/>
    <p:sldId id="258" r:id="rId7"/>
    <p:sldId id="267" r:id="rId8"/>
    <p:sldId id="268" r:id="rId9"/>
    <p:sldId id="269" r:id="rId10"/>
    <p:sldId id="271" r:id="rId11"/>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109" d="100"/>
          <a:sy n="109" d="100"/>
        </p:scale>
        <p:origin x="171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552413-BEE2-4843-8ECF-AF4ECF62BE81}" type="datetimeFigureOut">
              <a:rPr lang="da-DK" smtClean="0"/>
              <a:t>09-11-2020</a:t>
            </a:fld>
            <a:endParaRPr lang="da-DK"/>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9C586B-312E-48EE-8227-B8515562A6B0}" type="slidenum">
              <a:rPr lang="da-DK" smtClean="0"/>
              <a:t>‹nr.›</a:t>
            </a:fld>
            <a:endParaRPr lang="da-DK"/>
          </a:p>
        </p:txBody>
      </p:sp>
    </p:spTree>
    <p:extLst>
      <p:ext uri="{BB962C8B-B14F-4D97-AF65-F5344CB8AC3E}">
        <p14:creationId xmlns:p14="http://schemas.microsoft.com/office/powerpoint/2010/main" val="173941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E89C586B-312E-48EE-8227-B8515562A6B0}" type="slidenum">
              <a:rPr lang="da-DK" smtClean="0"/>
              <a:t>3</a:t>
            </a:fld>
            <a:endParaRPr lang="da-DK"/>
          </a:p>
        </p:txBody>
      </p:sp>
    </p:spTree>
    <p:extLst>
      <p:ext uri="{BB962C8B-B14F-4D97-AF65-F5344CB8AC3E}">
        <p14:creationId xmlns:p14="http://schemas.microsoft.com/office/powerpoint/2010/main" val="3446073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E89C586B-312E-48EE-8227-B8515562A6B0}" type="slidenum">
              <a:rPr lang="da-DK" smtClean="0"/>
              <a:t>6</a:t>
            </a:fld>
            <a:endParaRPr lang="da-DK"/>
          </a:p>
        </p:txBody>
      </p:sp>
    </p:spTree>
    <p:extLst>
      <p:ext uri="{BB962C8B-B14F-4D97-AF65-F5344CB8AC3E}">
        <p14:creationId xmlns:p14="http://schemas.microsoft.com/office/powerpoint/2010/main" val="1532711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E89C586B-312E-48EE-8227-B8515562A6B0}" type="slidenum">
              <a:rPr lang="da-DK" smtClean="0"/>
              <a:t>9</a:t>
            </a:fld>
            <a:endParaRPr lang="da-DK"/>
          </a:p>
        </p:txBody>
      </p:sp>
    </p:spTree>
    <p:extLst>
      <p:ext uri="{BB962C8B-B14F-4D97-AF65-F5344CB8AC3E}">
        <p14:creationId xmlns:p14="http://schemas.microsoft.com/office/powerpoint/2010/main" val="964648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atin typeface="Georgia" panose="02040502050405020303" pitchFamily="18" charset="0"/>
              </a:defRPr>
            </a:lvl1pPr>
          </a:lstStyle>
          <a:p>
            <a:r>
              <a:rPr lang="da-DK" smtClean="0"/>
              <a:t>Klik for at redigere i master</a:t>
            </a:r>
            <a:endParaRPr lang="da-DK" dirty="0"/>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Georgia" panose="02040502050405020303"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dirty="0"/>
          </a:p>
        </p:txBody>
      </p:sp>
      <p:sp>
        <p:nvSpPr>
          <p:cNvPr id="4" name="Pladsholder til dato 3"/>
          <p:cNvSpPr>
            <a:spLocks noGrp="1"/>
          </p:cNvSpPr>
          <p:nvPr>
            <p:ph type="dt" sz="half" idx="10"/>
          </p:nvPr>
        </p:nvSpPr>
        <p:spPr/>
        <p:txBody>
          <a:bodyPr/>
          <a:lstStyle/>
          <a:p>
            <a:fld id="{C75BDE40-435E-4932-94DD-0579C74A3604}" type="datetimeFigureOut">
              <a:rPr lang="da-DK" smtClean="0"/>
              <a:t>09-11-2020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3278038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75BDE40-435E-4932-94DD-0579C74A3604}" type="datetimeFigureOut">
              <a:rPr lang="da-DK" smtClean="0"/>
              <a:t>09-11-2020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3163972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75BDE40-435E-4932-94DD-0579C74A3604}" type="datetimeFigureOut">
              <a:rPr lang="da-DK" smtClean="0"/>
              <a:t>09-11-2020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3956900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75BDE40-435E-4932-94DD-0579C74A3604}" type="datetimeFigureOut">
              <a:rPr lang="da-DK" smtClean="0"/>
              <a:t>09-11-2020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1927910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Pladsholder til dato 3"/>
          <p:cNvSpPr>
            <a:spLocks noGrp="1"/>
          </p:cNvSpPr>
          <p:nvPr>
            <p:ph type="dt" sz="half" idx="10"/>
          </p:nvPr>
        </p:nvSpPr>
        <p:spPr/>
        <p:txBody>
          <a:bodyPr/>
          <a:lstStyle/>
          <a:p>
            <a:fld id="{C75BDE40-435E-4932-94DD-0579C74A3604}" type="datetimeFigureOut">
              <a:rPr lang="da-DK" smtClean="0"/>
              <a:t>09-11-2020</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947340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C75BDE40-435E-4932-94DD-0579C74A3604}" type="datetimeFigureOut">
              <a:rPr lang="da-DK" smtClean="0"/>
              <a:t>09-11-2020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511328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C75BDE40-435E-4932-94DD-0579C74A3604}" type="datetimeFigureOut">
              <a:rPr lang="da-DK" smtClean="0"/>
              <a:t>09-11-2020</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213826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C75BDE40-435E-4932-94DD-0579C74A3604}" type="datetimeFigureOut">
              <a:rPr lang="da-DK" smtClean="0"/>
              <a:t>09-11-2020</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1297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C75BDE40-435E-4932-94DD-0579C74A3604}" type="datetimeFigureOut">
              <a:rPr lang="da-DK" smtClean="0"/>
              <a:t>09-11-2020</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1060121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C75BDE40-435E-4932-94DD-0579C74A3604}" type="datetimeFigureOut">
              <a:rPr lang="da-DK" smtClean="0"/>
              <a:t>09-11-2020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147362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smtClean="0"/>
              <a:t>Klik på ikonet for at tilføje et billede</a:t>
            </a:r>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Pladsholder til dato 4"/>
          <p:cNvSpPr>
            <a:spLocks noGrp="1"/>
          </p:cNvSpPr>
          <p:nvPr>
            <p:ph type="dt" sz="half" idx="10"/>
          </p:nvPr>
        </p:nvSpPr>
        <p:spPr/>
        <p:txBody>
          <a:bodyPr/>
          <a:lstStyle/>
          <a:p>
            <a:fld id="{C75BDE40-435E-4932-94DD-0579C74A3604}" type="datetimeFigureOut">
              <a:rPr lang="da-DK" smtClean="0"/>
              <a:t>09-11-2020</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D096A03C-AF31-41A0-8231-210DDF47E55A}" type="slidenum">
              <a:rPr lang="da-DK" smtClean="0"/>
              <a:t>‹nr.›</a:t>
            </a:fld>
            <a:endParaRPr lang="da-DK"/>
          </a:p>
        </p:txBody>
      </p:sp>
    </p:spTree>
    <p:extLst>
      <p:ext uri="{BB962C8B-B14F-4D97-AF65-F5344CB8AC3E}">
        <p14:creationId xmlns:p14="http://schemas.microsoft.com/office/powerpoint/2010/main" val="104470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dirty="0" smtClean="0"/>
              <a:t>Klik for at redigere i master</a:t>
            </a:r>
            <a:endParaRPr lang="da-DK" dirty="0"/>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5BDE40-435E-4932-94DD-0579C74A3604}" type="datetimeFigureOut">
              <a:rPr lang="da-DK" smtClean="0"/>
              <a:t>09-11-2020</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6A03C-AF31-41A0-8231-210DDF47E55A}" type="slidenum">
              <a:rPr lang="da-DK" smtClean="0"/>
              <a:t>‹nr.›</a:t>
            </a:fld>
            <a:endParaRPr lang="da-DK"/>
          </a:p>
        </p:txBody>
      </p:sp>
    </p:spTree>
    <p:extLst>
      <p:ext uri="{BB962C8B-B14F-4D97-AF65-F5344CB8AC3E}">
        <p14:creationId xmlns:p14="http://schemas.microsoft.com/office/powerpoint/2010/main" val="2629950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a-DK" sz="8000" b="1" dirty="0" smtClean="0">
                <a:solidFill>
                  <a:schemeClr val="accent6">
                    <a:lumMod val="75000"/>
                  </a:schemeClr>
                </a:solidFill>
                <a:latin typeface="+mj-lt"/>
                <a:cs typeface="Calibri Light" panose="020F0302020204030204" pitchFamily="34" charset="0"/>
              </a:rPr>
              <a:t>ADHD</a:t>
            </a:r>
            <a:endParaRPr lang="da-DK" sz="8000" b="1" dirty="0">
              <a:solidFill>
                <a:schemeClr val="accent6">
                  <a:lumMod val="75000"/>
                </a:schemeClr>
              </a:solidFill>
              <a:latin typeface="+mj-lt"/>
              <a:cs typeface="Calibri Light" panose="020F0302020204030204" pitchFamily="34" charset="0"/>
            </a:endParaRPr>
          </a:p>
        </p:txBody>
      </p:sp>
    </p:spTree>
    <p:extLst>
      <p:ext uri="{BB962C8B-B14F-4D97-AF65-F5344CB8AC3E}">
        <p14:creationId xmlns:p14="http://schemas.microsoft.com/office/powerpoint/2010/main" val="34942608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903100" y="1340768"/>
            <a:ext cx="8229600" cy="4525963"/>
          </a:xfrm>
        </p:spPr>
        <p:txBody>
          <a:bodyPr>
            <a:normAutofit/>
          </a:bodyPr>
          <a:lstStyle/>
          <a:p>
            <a:endParaRPr lang="da-DK" dirty="0" smtClean="0">
              <a:latin typeface="Calibri" panose="020F0502020204030204" pitchFamily="34" charset="0"/>
              <a:cs typeface="Calibri" panose="020F0502020204030204" pitchFamily="34" charset="0"/>
            </a:endParaRPr>
          </a:p>
          <a:p>
            <a:r>
              <a:rPr lang="da-DK" sz="2400" b="1" dirty="0" smtClean="0">
                <a:latin typeface="Calibri" panose="020F0502020204030204" pitchFamily="34" charset="0"/>
                <a:cs typeface="Calibri" panose="020F0502020204030204" pitchFamily="34" charset="0"/>
              </a:rPr>
              <a:t>Kender du nogle tilbud, som kunne være interessante for dig at benytte?</a:t>
            </a:r>
            <a:endParaRPr lang="da-DK" sz="2400" dirty="0" smtClean="0">
              <a:latin typeface="Calibri" panose="020F0502020204030204" pitchFamily="34" charset="0"/>
              <a:cs typeface="Calibri" panose="020F0502020204030204" pitchFamily="34" charset="0"/>
            </a:endParaRPr>
          </a:p>
          <a:p>
            <a:pPr>
              <a:buFontTx/>
              <a:buChar char="-"/>
            </a:pPr>
            <a:r>
              <a:rPr lang="da-DK" sz="2400" dirty="0" smtClean="0">
                <a:latin typeface="Calibri" panose="020F0502020204030204" pitchFamily="34" charset="0"/>
                <a:cs typeface="Calibri" panose="020F0502020204030204" pitchFamily="34" charset="0"/>
              </a:rPr>
              <a:t>Selvhjælp Skanderborg</a:t>
            </a:r>
          </a:p>
          <a:p>
            <a:pPr marL="0" indent="0">
              <a:buNone/>
            </a:pPr>
            <a:endParaRPr lang="da-DK" sz="2400" dirty="0" smtClean="0">
              <a:latin typeface="Calibri" panose="020F0502020204030204" pitchFamily="34" charset="0"/>
              <a:cs typeface="Calibri" panose="020F0502020204030204" pitchFamily="34" charset="0"/>
            </a:endParaRPr>
          </a:p>
          <a:p>
            <a:r>
              <a:rPr lang="da-DK" sz="2400" b="1" dirty="0" smtClean="0">
                <a:latin typeface="Calibri" panose="020F0502020204030204" pitchFamily="34" charset="0"/>
                <a:cs typeface="Calibri" panose="020F0502020204030204" pitchFamily="34" charset="0"/>
              </a:rPr>
              <a:t>Links:</a:t>
            </a:r>
            <a:endParaRPr lang="da-DK" sz="2400" dirty="0" smtClean="0">
              <a:latin typeface="Calibri" panose="020F0502020204030204" pitchFamily="34" charset="0"/>
              <a:cs typeface="Calibri" panose="020F0502020204030204" pitchFamily="34" charset="0"/>
            </a:endParaRPr>
          </a:p>
          <a:p>
            <a:pPr>
              <a:buFontTx/>
              <a:buChar char="-"/>
            </a:pPr>
            <a:r>
              <a:rPr lang="da-DK" sz="2400" dirty="0" smtClean="0">
                <a:latin typeface="Calibri" panose="020F0502020204030204" pitchFamily="34" charset="0"/>
                <a:cs typeface="Calibri" panose="020F0502020204030204" pitchFamily="34" charset="0"/>
              </a:rPr>
              <a:t>Adhd.dk</a:t>
            </a:r>
          </a:p>
          <a:p>
            <a:pPr>
              <a:buFontTx/>
              <a:buChar char="-"/>
            </a:pPr>
            <a:r>
              <a:rPr lang="da-DK" sz="2400" dirty="0" smtClean="0">
                <a:latin typeface="Calibri" panose="020F0502020204030204" pitchFamily="34" charset="0"/>
                <a:cs typeface="Calibri" panose="020F0502020204030204" pitchFamily="34" charset="0"/>
              </a:rPr>
              <a:t>Mindapps.dk</a:t>
            </a:r>
          </a:p>
          <a:p>
            <a:pPr>
              <a:buFontTx/>
              <a:buChar char="-"/>
            </a:pPr>
            <a:r>
              <a:rPr lang="da-DK" sz="2400" dirty="0" smtClean="0">
                <a:latin typeface="Calibri" panose="020F0502020204030204" pitchFamily="34" charset="0"/>
                <a:cs typeface="Calibri" panose="020F0502020204030204" pitchFamily="34" charset="0"/>
              </a:rPr>
              <a:t>Mindhelper.dk</a:t>
            </a:r>
          </a:p>
          <a:p>
            <a:pPr>
              <a:buFontTx/>
              <a:buChar char="-"/>
            </a:pPr>
            <a:r>
              <a:rPr lang="da-DK" sz="2400" dirty="0" smtClean="0">
                <a:latin typeface="Calibri" panose="020F0502020204030204" pitchFamily="34" charset="0"/>
                <a:cs typeface="Calibri" panose="020F0502020204030204" pitchFamily="34" charset="0"/>
              </a:rPr>
              <a:t>Psykiatrifonden</a:t>
            </a:r>
            <a:endParaRPr lang="da-DK" sz="2400" dirty="0">
              <a:latin typeface="Calibri" panose="020F0502020204030204" pitchFamily="34" charset="0"/>
              <a:cs typeface="Calibri" panose="020F0502020204030204" pitchFamily="34" charset="0"/>
            </a:endParaRPr>
          </a:p>
        </p:txBody>
      </p:sp>
      <p:sp>
        <p:nvSpPr>
          <p:cNvPr id="4" name="Titel 3"/>
          <p:cNvSpPr>
            <a:spLocks noGrp="1"/>
          </p:cNvSpPr>
          <p:nvPr>
            <p:ph type="title"/>
          </p:nvPr>
        </p:nvSpPr>
        <p:spPr/>
        <p:txBody>
          <a:bodyPr/>
          <a:lstStyle/>
          <a:p>
            <a:r>
              <a:rPr lang="da-DK" b="1" dirty="0" smtClean="0">
                <a:solidFill>
                  <a:schemeClr val="accent6">
                    <a:lumMod val="75000"/>
                  </a:schemeClr>
                </a:solidFill>
                <a:latin typeface="+mj-lt"/>
              </a:rPr>
              <a:t>Nyttig information</a:t>
            </a:r>
            <a:endParaRPr lang="da-DK" b="1" dirty="0">
              <a:solidFill>
                <a:schemeClr val="accent6">
                  <a:lumMod val="75000"/>
                </a:schemeClr>
              </a:solidFill>
              <a:latin typeface="+mj-lt"/>
            </a:endParaRPr>
          </a:p>
        </p:txBody>
      </p:sp>
    </p:spTree>
    <p:extLst>
      <p:ext uri="{BB962C8B-B14F-4D97-AF65-F5344CB8AC3E}">
        <p14:creationId xmlns:p14="http://schemas.microsoft.com/office/powerpoint/2010/main" val="512520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47864" y="3600450"/>
            <a:ext cx="2448272" cy="2448272"/>
          </a:xfrm>
          <a:prstGeom prst="rect">
            <a:avLst/>
          </a:prstGeom>
        </p:spPr>
      </p:pic>
      <p:sp>
        <p:nvSpPr>
          <p:cNvPr id="4" name="Titel 3"/>
          <p:cNvSpPr>
            <a:spLocks noGrp="1"/>
          </p:cNvSpPr>
          <p:nvPr>
            <p:ph type="ctrTitle"/>
          </p:nvPr>
        </p:nvSpPr>
        <p:spPr/>
        <p:txBody>
          <a:bodyPr/>
          <a:lstStyle/>
          <a:p>
            <a:r>
              <a:rPr lang="da-DK" b="1" dirty="0" smtClean="0">
                <a:solidFill>
                  <a:schemeClr val="accent6">
                    <a:lumMod val="75000"/>
                  </a:schemeClr>
                </a:solidFill>
                <a:latin typeface="Calibri" panose="020F0502020204030204" pitchFamily="34" charset="0"/>
                <a:cs typeface="Calibri" panose="020F0502020204030204" pitchFamily="34" charset="0"/>
              </a:rPr>
              <a:t>Hvad er ADHD</a:t>
            </a:r>
            <a:endParaRPr lang="da-DK" b="1" dirty="0">
              <a:solidFill>
                <a:schemeClr val="accent6">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00163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spcAft>
                <a:spcPts val="0"/>
              </a:spcAft>
            </a:pPr>
            <a:r>
              <a:rPr lang="da-DK" b="1" dirty="0">
                <a:solidFill>
                  <a:schemeClr val="accent6">
                    <a:lumMod val="75000"/>
                  </a:schemeClr>
                </a:solidFill>
                <a:latin typeface="+mj-lt"/>
              </a:rPr>
              <a:t>D</a:t>
            </a:r>
            <a:r>
              <a:rPr lang="da-DK" b="1" dirty="0" smtClean="0">
                <a:solidFill>
                  <a:schemeClr val="accent6">
                    <a:lumMod val="75000"/>
                  </a:schemeClr>
                </a:solidFill>
                <a:latin typeface="+mj-lt"/>
              </a:rPr>
              <a:t>iagnosen</a:t>
            </a:r>
            <a:endParaRPr lang="da-DK" b="1" dirty="0">
              <a:solidFill>
                <a:schemeClr val="accent6">
                  <a:lumMod val="75000"/>
                </a:schemeClr>
              </a:solidFill>
              <a:latin typeface="+mj-lt"/>
            </a:endParaRPr>
          </a:p>
        </p:txBody>
      </p:sp>
      <p:sp>
        <p:nvSpPr>
          <p:cNvPr id="3" name="Pladsholder til indhold 2"/>
          <p:cNvSpPr>
            <a:spLocks noGrp="1"/>
          </p:cNvSpPr>
          <p:nvPr>
            <p:ph idx="1"/>
          </p:nvPr>
        </p:nvSpPr>
        <p:spPr/>
        <p:txBody>
          <a:bodyPr>
            <a:normAutofit lnSpcReduction="10000"/>
          </a:bodyPr>
          <a:lstStyle/>
          <a:p>
            <a:r>
              <a:rPr lang="da-DK" b="1" dirty="0" smtClean="0">
                <a:latin typeface="+mn-lt"/>
              </a:rPr>
              <a:t>ADHD</a:t>
            </a:r>
            <a:r>
              <a:rPr lang="da-DK" dirty="0">
                <a:latin typeface="+mn-lt"/>
              </a:rPr>
              <a:t> står for Attention Deficit </a:t>
            </a:r>
            <a:r>
              <a:rPr lang="da-DK" dirty="0" err="1" smtClean="0">
                <a:latin typeface="+mn-lt"/>
              </a:rPr>
              <a:t>Hyperactivity</a:t>
            </a:r>
            <a:r>
              <a:rPr lang="da-DK" dirty="0" smtClean="0">
                <a:latin typeface="+mn-lt"/>
              </a:rPr>
              <a:t> </a:t>
            </a:r>
            <a:r>
              <a:rPr lang="da-DK" dirty="0" err="1">
                <a:latin typeface="+mn-lt"/>
              </a:rPr>
              <a:t>Disorder</a:t>
            </a:r>
            <a:endParaRPr lang="da-DK" dirty="0">
              <a:latin typeface="+mn-lt"/>
            </a:endParaRPr>
          </a:p>
          <a:p>
            <a:pPr marL="0" indent="0">
              <a:buNone/>
            </a:pPr>
            <a:endParaRPr lang="da-DK" dirty="0">
              <a:latin typeface="+mn-lt"/>
            </a:endParaRPr>
          </a:p>
          <a:p>
            <a:r>
              <a:rPr lang="da-DK" dirty="0" smtClean="0">
                <a:latin typeface="+mn-lt"/>
              </a:rPr>
              <a:t>I det internationale diagnosesystem </a:t>
            </a:r>
            <a:r>
              <a:rPr lang="da-DK" dirty="0">
                <a:latin typeface="+mn-lt"/>
              </a:rPr>
              <a:t>(</a:t>
            </a:r>
            <a:r>
              <a:rPr lang="da-DK" dirty="0" smtClean="0">
                <a:latin typeface="+mn-lt"/>
              </a:rPr>
              <a:t>ICD10) betegnes det: Forstyrrelse </a:t>
            </a:r>
            <a:r>
              <a:rPr lang="da-DK" dirty="0">
                <a:latin typeface="+mn-lt"/>
              </a:rPr>
              <a:t>af aktivitet og </a:t>
            </a:r>
            <a:r>
              <a:rPr lang="da-DK" dirty="0" smtClean="0">
                <a:latin typeface="+mn-lt"/>
              </a:rPr>
              <a:t>opmærksomhed</a:t>
            </a:r>
            <a:br>
              <a:rPr lang="da-DK" dirty="0" smtClean="0">
                <a:latin typeface="+mn-lt"/>
              </a:rPr>
            </a:br>
            <a:endParaRPr lang="da-DK" dirty="0" smtClean="0">
              <a:latin typeface="+mn-lt"/>
            </a:endParaRPr>
          </a:p>
          <a:p>
            <a:r>
              <a:rPr lang="da-DK" dirty="0">
                <a:latin typeface="+mn-lt"/>
              </a:rPr>
              <a:t>Undersøgelser peger på, at </a:t>
            </a:r>
            <a:r>
              <a:rPr lang="da-DK" dirty="0" smtClean="0">
                <a:solidFill>
                  <a:schemeClr val="accent6">
                    <a:lumMod val="75000"/>
                  </a:schemeClr>
                </a:solidFill>
                <a:latin typeface="+mn-lt"/>
              </a:rPr>
              <a:t>3-5%</a:t>
            </a:r>
            <a:r>
              <a:rPr lang="da-DK" dirty="0" smtClean="0">
                <a:latin typeface="+mn-lt"/>
              </a:rPr>
              <a:t> </a:t>
            </a:r>
            <a:r>
              <a:rPr lang="da-DK" dirty="0">
                <a:latin typeface="+mn-lt"/>
              </a:rPr>
              <a:t>af alle børn </a:t>
            </a:r>
            <a:r>
              <a:rPr lang="da-DK" dirty="0" smtClean="0">
                <a:latin typeface="+mn-lt"/>
              </a:rPr>
              <a:t>har ADHD</a:t>
            </a:r>
            <a:r>
              <a:rPr lang="da-DK" dirty="0">
                <a:latin typeface="+mn-lt"/>
              </a:rPr>
              <a:t>, </a:t>
            </a:r>
            <a:r>
              <a:rPr lang="da-DK" dirty="0" smtClean="0">
                <a:latin typeface="+mn-lt"/>
              </a:rPr>
              <a:t>og </a:t>
            </a:r>
            <a:r>
              <a:rPr lang="da-DK" dirty="0">
                <a:latin typeface="+mn-lt"/>
              </a:rPr>
              <a:t>mindst </a:t>
            </a:r>
            <a:r>
              <a:rPr lang="da-DK" dirty="0" smtClean="0">
                <a:solidFill>
                  <a:schemeClr val="accent6">
                    <a:lumMod val="75000"/>
                  </a:schemeClr>
                </a:solidFill>
                <a:latin typeface="+mn-lt"/>
              </a:rPr>
              <a:t>2% </a:t>
            </a:r>
            <a:r>
              <a:rPr lang="da-DK" dirty="0">
                <a:latin typeface="+mn-lt"/>
              </a:rPr>
              <a:t>af alle </a:t>
            </a:r>
            <a:r>
              <a:rPr lang="da-DK" dirty="0" smtClean="0">
                <a:latin typeface="+mn-lt"/>
              </a:rPr>
              <a:t>voksne.</a:t>
            </a:r>
          </a:p>
          <a:p>
            <a:pPr marL="0" indent="0">
              <a:buNone/>
            </a:pPr>
            <a:endParaRPr lang="da-DK" dirty="0" smtClean="0">
              <a:latin typeface="+mn-lt"/>
            </a:endParaRPr>
          </a:p>
          <a:p>
            <a:pPr marL="0" indent="0">
              <a:buNone/>
            </a:pPr>
            <a:endParaRPr lang="da-DK" dirty="0"/>
          </a:p>
          <a:p>
            <a:pPr lvl="1"/>
            <a:endParaRPr lang="da-DK" dirty="0" smtClean="0"/>
          </a:p>
          <a:p>
            <a:pPr marL="0" indent="0">
              <a:buNone/>
            </a:pPr>
            <a:endParaRPr lang="da-DK" dirty="0" smtClean="0"/>
          </a:p>
          <a:p>
            <a:pPr marL="0" indent="0">
              <a:buNone/>
            </a:pPr>
            <a:endParaRPr lang="da-DK" dirty="0"/>
          </a:p>
          <a:p>
            <a:pPr marL="0" indent="0">
              <a:buNone/>
            </a:pPr>
            <a:endParaRPr lang="da-DK" dirty="0"/>
          </a:p>
        </p:txBody>
      </p:sp>
    </p:spTree>
    <p:extLst>
      <p:ext uri="{BB962C8B-B14F-4D97-AF65-F5344CB8AC3E}">
        <p14:creationId xmlns:p14="http://schemas.microsoft.com/office/powerpoint/2010/main" val="3645633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solidFill>
                  <a:schemeClr val="accent6">
                    <a:lumMod val="75000"/>
                  </a:schemeClr>
                </a:solidFill>
                <a:latin typeface="+mj-lt"/>
              </a:rPr>
              <a:t>Kernesymptomer</a:t>
            </a:r>
            <a:endParaRPr lang="da-DK" b="1" dirty="0">
              <a:solidFill>
                <a:schemeClr val="accent6">
                  <a:lumMod val="75000"/>
                </a:schemeClr>
              </a:solidFill>
              <a:latin typeface="+mj-lt"/>
            </a:endParaRPr>
          </a:p>
        </p:txBody>
      </p:sp>
      <p:sp>
        <p:nvSpPr>
          <p:cNvPr id="3" name="Pladsholder til indhold 2"/>
          <p:cNvSpPr>
            <a:spLocks noGrp="1"/>
          </p:cNvSpPr>
          <p:nvPr>
            <p:ph idx="1"/>
          </p:nvPr>
        </p:nvSpPr>
        <p:spPr/>
        <p:txBody>
          <a:bodyPr>
            <a:normAutofit fontScale="77500" lnSpcReduction="20000"/>
          </a:bodyPr>
          <a:lstStyle/>
          <a:p>
            <a:r>
              <a:rPr lang="da-DK" b="1" dirty="0" smtClean="0">
                <a:latin typeface="+mn-lt"/>
              </a:rPr>
              <a:t>Opmærksomhedsvanskeligheder</a:t>
            </a:r>
            <a:endParaRPr lang="da-DK" b="1" dirty="0">
              <a:latin typeface="+mn-lt"/>
            </a:endParaRPr>
          </a:p>
          <a:p>
            <a:pPr lvl="1"/>
            <a:r>
              <a:rPr lang="da-DK" dirty="0" smtClean="0">
                <a:latin typeface="+mn-lt"/>
              </a:rPr>
              <a:t>Svært ved at koncentrere sig (ved manglende interesse)</a:t>
            </a:r>
          </a:p>
          <a:p>
            <a:pPr lvl="1"/>
            <a:r>
              <a:rPr lang="da-DK" dirty="0" smtClean="0">
                <a:latin typeface="+mn-lt"/>
              </a:rPr>
              <a:t>Manglende vedholdenhed</a:t>
            </a:r>
            <a:r>
              <a:rPr lang="da-DK" dirty="0">
                <a:latin typeface="+mn-lt"/>
              </a:rPr>
              <a:t>/fastholde opmærksomhed</a:t>
            </a:r>
            <a:r>
              <a:rPr lang="da-DK" dirty="0" smtClean="0">
                <a:latin typeface="+mn-lt"/>
              </a:rPr>
              <a:t/>
            </a:r>
            <a:br>
              <a:rPr lang="da-DK" dirty="0" smtClean="0">
                <a:latin typeface="+mn-lt"/>
              </a:rPr>
            </a:br>
            <a:endParaRPr lang="da-DK" b="1" dirty="0">
              <a:latin typeface="+mn-lt"/>
            </a:endParaRPr>
          </a:p>
          <a:p>
            <a:r>
              <a:rPr lang="da-DK" b="1" dirty="0" smtClean="0">
                <a:latin typeface="+mn-lt"/>
              </a:rPr>
              <a:t>Hyperaktivitet </a:t>
            </a:r>
            <a:r>
              <a:rPr lang="da-DK" dirty="0" smtClean="0">
                <a:latin typeface="+mn-lt"/>
              </a:rPr>
              <a:t>(ikke til stede ved ADD)</a:t>
            </a:r>
          </a:p>
          <a:p>
            <a:pPr lvl="1"/>
            <a:r>
              <a:rPr lang="da-DK" dirty="0">
                <a:latin typeface="+mn-lt"/>
              </a:rPr>
              <a:t>Mange oplever </a:t>
            </a:r>
            <a:r>
              <a:rPr lang="da-DK" dirty="0" smtClean="0">
                <a:latin typeface="+mn-lt"/>
              </a:rPr>
              <a:t>uro i kroppen</a:t>
            </a:r>
            <a:endParaRPr lang="da-DK" dirty="0">
              <a:latin typeface="+mn-lt"/>
            </a:endParaRPr>
          </a:p>
          <a:p>
            <a:pPr lvl="1"/>
            <a:r>
              <a:rPr lang="da-DK" dirty="0">
                <a:latin typeface="+mn-lt"/>
              </a:rPr>
              <a:t>Svært at sidde stille i længere tid</a:t>
            </a:r>
            <a:r>
              <a:rPr lang="da-DK" dirty="0" smtClean="0">
                <a:latin typeface="+mn-lt"/>
              </a:rPr>
              <a:t/>
            </a:r>
            <a:br>
              <a:rPr lang="da-DK" dirty="0" smtClean="0">
                <a:latin typeface="+mn-lt"/>
              </a:rPr>
            </a:br>
            <a:endParaRPr lang="da-DK" b="1" dirty="0">
              <a:latin typeface="+mn-lt"/>
            </a:endParaRPr>
          </a:p>
          <a:p>
            <a:r>
              <a:rPr lang="da-DK" b="1" dirty="0" smtClean="0">
                <a:latin typeface="+mn-lt"/>
              </a:rPr>
              <a:t>Impulsivitet</a:t>
            </a:r>
          </a:p>
          <a:p>
            <a:pPr lvl="1"/>
            <a:r>
              <a:rPr lang="da-DK" dirty="0">
                <a:latin typeface="+mn-lt"/>
              </a:rPr>
              <a:t>Kortsigtet adfærd (handler ”her og nu”)</a:t>
            </a:r>
          </a:p>
          <a:p>
            <a:pPr lvl="1"/>
            <a:r>
              <a:rPr lang="da-DK" dirty="0">
                <a:latin typeface="+mn-lt"/>
              </a:rPr>
              <a:t>Ikke planlagte/gennemtænkte handlinger</a:t>
            </a:r>
          </a:p>
          <a:p>
            <a:pPr marL="457200" lvl="1" indent="0">
              <a:buNone/>
            </a:pPr>
            <a:r>
              <a:rPr lang="da-DK" dirty="0" smtClean="0"/>
              <a:t/>
            </a:r>
            <a:br>
              <a:rPr lang="da-DK" dirty="0" smtClean="0"/>
            </a:br>
            <a:endParaRPr lang="da-DK" dirty="0" smtClean="0"/>
          </a:p>
        </p:txBody>
      </p:sp>
    </p:spTree>
    <p:extLst>
      <p:ext uri="{BB962C8B-B14F-4D97-AF65-F5344CB8AC3E}">
        <p14:creationId xmlns:p14="http://schemas.microsoft.com/office/powerpoint/2010/main" val="3757693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p:txBody>
          <a:bodyPr/>
          <a:lstStyle/>
          <a:p>
            <a:r>
              <a:rPr lang="da-DK" b="1" dirty="0" smtClean="0">
                <a:solidFill>
                  <a:schemeClr val="accent6">
                    <a:lumMod val="75000"/>
                  </a:schemeClr>
                </a:solidFill>
                <a:latin typeface="+mj-lt"/>
              </a:rPr>
              <a:t>ADHD i hverdagen</a:t>
            </a:r>
            <a:endParaRPr lang="da-DK" b="1" dirty="0">
              <a:solidFill>
                <a:schemeClr val="accent6">
                  <a:lumMod val="75000"/>
                </a:schemeClr>
              </a:solidFill>
              <a:latin typeface="+mj-lt"/>
            </a:endParaRPr>
          </a:p>
        </p:txBody>
      </p:sp>
    </p:spTree>
    <p:extLst>
      <p:ext uri="{BB962C8B-B14F-4D97-AF65-F5344CB8AC3E}">
        <p14:creationId xmlns:p14="http://schemas.microsoft.com/office/powerpoint/2010/main" val="176203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b="1" dirty="0" smtClean="0">
                <a:solidFill>
                  <a:schemeClr val="accent6">
                    <a:lumMod val="75000"/>
                  </a:schemeClr>
                </a:solidFill>
                <a:latin typeface="Calibri" panose="020F0502020204030204" pitchFamily="34" charset="0"/>
                <a:cs typeface="Calibri" panose="020F0502020204030204" pitchFamily="34" charset="0"/>
              </a:rPr>
              <a:t>Hverdagsliv</a:t>
            </a:r>
            <a:endParaRPr lang="da-DK" b="1" dirty="0">
              <a:solidFill>
                <a:schemeClr val="accent6">
                  <a:lumMod val="75000"/>
                </a:schemeClr>
              </a:solidFill>
              <a:latin typeface="Calibri" panose="020F0502020204030204" pitchFamily="34" charset="0"/>
              <a:cs typeface="Calibri" panose="020F0502020204030204" pitchFamily="34" charset="0"/>
            </a:endParaRPr>
          </a:p>
        </p:txBody>
      </p:sp>
      <p:sp>
        <p:nvSpPr>
          <p:cNvPr id="3" name="Pladsholder til indhold 2"/>
          <p:cNvSpPr>
            <a:spLocks noGrp="1"/>
          </p:cNvSpPr>
          <p:nvPr>
            <p:ph idx="1"/>
          </p:nvPr>
        </p:nvSpPr>
        <p:spPr>
          <a:xfrm>
            <a:off x="488371" y="1628800"/>
            <a:ext cx="8229600" cy="4525963"/>
          </a:xfrm>
        </p:spPr>
        <p:txBody>
          <a:bodyPr>
            <a:normAutofit fontScale="47500" lnSpcReduction="20000"/>
          </a:bodyPr>
          <a:lstStyle/>
          <a:p>
            <a:r>
              <a:rPr lang="da-DK" altLang="da-DK" sz="3400" i="1" dirty="0" smtClean="0">
                <a:solidFill>
                  <a:srgbClr val="333333"/>
                </a:solidFill>
                <a:latin typeface="+mn-lt"/>
              </a:rPr>
              <a:t>”Det </a:t>
            </a:r>
            <a:r>
              <a:rPr lang="da-DK" altLang="da-DK" sz="3400" i="1" dirty="0">
                <a:solidFill>
                  <a:srgbClr val="333333"/>
                </a:solidFill>
                <a:latin typeface="+mn-lt"/>
              </a:rPr>
              <a:t>er vanskeligt at strukturere min hverdag (planlægge, prioritere mv.), hvilket medfører, at jeg somme tider ikke får gjort </a:t>
            </a:r>
            <a:r>
              <a:rPr lang="da-DK" altLang="da-DK" sz="3400" i="1" dirty="0" smtClean="0">
                <a:solidFill>
                  <a:srgbClr val="333333"/>
                </a:solidFill>
                <a:latin typeface="+mn-lt"/>
              </a:rPr>
              <a:t>noget” (87%)</a:t>
            </a:r>
            <a:br>
              <a:rPr lang="da-DK" altLang="da-DK" sz="3400" i="1" dirty="0" smtClean="0">
                <a:solidFill>
                  <a:srgbClr val="333333"/>
                </a:solidFill>
                <a:latin typeface="+mn-lt"/>
              </a:rPr>
            </a:br>
            <a:endParaRPr lang="da-DK" altLang="da-DK" sz="3400" i="1" dirty="0">
              <a:solidFill>
                <a:srgbClr val="333333"/>
              </a:solidFill>
              <a:latin typeface="+mn-lt"/>
            </a:endParaRPr>
          </a:p>
          <a:p>
            <a:r>
              <a:rPr lang="da-DK" altLang="da-DK" sz="3400" i="1" dirty="0" smtClean="0">
                <a:solidFill>
                  <a:srgbClr val="333333"/>
                </a:solidFill>
                <a:latin typeface="+mn-lt"/>
              </a:rPr>
              <a:t>”Mit </a:t>
            </a:r>
            <a:r>
              <a:rPr lang="da-DK" altLang="da-DK" sz="3400" i="1" dirty="0">
                <a:solidFill>
                  <a:srgbClr val="333333"/>
                </a:solidFill>
                <a:latin typeface="+mn-lt"/>
              </a:rPr>
              <a:t>hoved er konstant på overarbejde, jeg kan ikke få tankerne til at tage en </a:t>
            </a:r>
            <a:r>
              <a:rPr lang="da-DK" altLang="da-DK" sz="3400" i="1" dirty="0" smtClean="0">
                <a:solidFill>
                  <a:srgbClr val="333333"/>
                </a:solidFill>
                <a:latin typeface="+mn-lt"/>
              </a:rPr>
              <a:t>pause” (92%)</a:t>
            </a:r>
          </a:p>
          <a:p>
            <a:pPr marL="0" indent="0">
              <a:buNone/>
            </a:pPr>
            <a:endParaRPr lang="da-DK" altLang="da-DK" sz="3400" i="1" u="sng" dirty="0">
              <a:solidFill>
                <a:srgbClr val="333333"/>
              </a:solidFill>
              <a:latin typeface="+mn-lt"/>
            </a:endParaRPr>
          </a:p>
          <a:p>
            <a:r>
              <a:rPr lang="da-DK" altLang="da-DK" sz="3400" i="1" dirty="0" smtClean="0">
                <a:solidFill>
                  <a:srgbClr val="333333"/>
                </a:solidFill>
                <a:latin typeface="+mn-lt"/>
              </a:rPr>
              <a:t>”Det </a:t>
            </a:r>
            <a:r>
              <a:rPr lang="da-DK" altLang="da-DK" sz="3400" i="1" dirty="0">
                <a:solidFill>
                  <a:srgbClr val="333333"/>
                </a:solidFill>
                <a:latin typeface="+mn-lt"/>
              </a:rPr>
              <a:t>føles af og til som om, jeg får flere tanker i hovedet på samme tid om, hvad jeg skal gøre, hvilket betyder, at jeg i øjeblikket bliver </a:t>
            </a:r>
            <a:r>
              <a:rPr lang="da-DK" altLang="da-DK" sz="3400" i="1" dirty="0" smtClean="0">
                <a:solidFill>
                  <a:srgbClr val="333333"/>
                </a:solidFill>
                <a:latin typeface="+mn-lt"/>
              </a:rPr>
              <a:t>handlingslammet” (87%)</a:t>
            </a:r>
            <a:br>
              <a:rPr lang="da-DK" altLang="da-DK" sz="3400" i="1" dirty="0" smtClean="0">
                <a:solidFill>
                  <a:srgbClr val="333333"/>
                </a:solidFill>
                <a:latin typeface="+mn-lt"/>
              </a:rPr>
            </a:br>
            <a:endParaRPr lang="da-DK" altLang="da-DK" sz="3400" i="1" dirty="0" smtClean="0">
              <a:solidFill>
                <a:srgbClr val="333333"/>
              </a:solidFill>
              <a:latin typeface="+mn-lt"/>
            </a:endParaRPr>
          </a:p>
          <a:p>
            <a:r>
              <a:rPr lang="da-DK" altLang="da-DK" sz="3400" i="1" dirty="0" smtClean="0">
                <a:solidFill>
                  <a:srgbClr val="333333"/>
                </a:solidFill>
                <a:latin typeface="+mn-lt"/>
              </a:rPr>
              <a:t>”Jeg </a:t>
            </a:r>
            <a:r>
              <a:rPr lang="da-DK" altLang="da-DK" sz="3400" i="1" dirty="0">
                <a:solidFill>
                  <a:srgbClr val="333333"/>
                </a:solidFill>
                <a:latin typeface="+mn-lt"/>
              </a:rPr>
              <a:t>går altid rundt med en uro over at have glemt hverdagsagtige forpligtelser og har derfor svært ved at slappe af og føle </a:t>
            </a:r>
            <a:r>
              <a:rPr lang="da-DK" altLang="da-DK" sz="3400" i="1" dirty="0" smtClean="0">
                <a:solidFill>
                  <a:srgbClr val="333333"/>
                </a:solidFill>
                <a:latin typeface="+mn-lt"/>
              </a:rPr>
              <a:t>harmoni ” (83%)</a:t>
            </a:r>
          </a:p>
          <a:p>
            <a:pPr marL="0" indent="0">
              <a:buNone/>
            </a:pPr>
            <a:endParaRPr lang="da-DK" altLang="da-DK" sz="3400" i="1" dirty="0" smtClean="0">
              <a:solidFill>
                <a:srgbClr val="333333"/>
              </a:solidFill>
              <a:latin typeface="+mn-lt"/>
            </a:endParaRPr>
          </a:p>
          <a:p>
            <a:r>
              <a:rPr lang="da-DK" altLang="da-DK" sz="3400" i="1" dirty="0" smtClean="0">
                <a:solidFill>
                  <a:srgbClr val="333333"/>
                </a:solidFill>
                <a:latin typeface="+mn-lt"/>
              </a:rPr>
              <a:t>”Jeg føler </a:t>
            </a:r>
            <a:r>
              <a:rPr lang="da-DK" altLang="da-DK" sz="3400" i="1" dirty="0">
                <a:solidFill>
                  <a:srgbClr val="333333"/>
                </a:solidFill>
                <a:latin typeface="+mn-lt"/>
              </a:rPr>
              <a:t>mig af </a:t>
            </a:r>
            <a:r>
              <a:rPr lang="da-DK" altLang="da-DK" sz="3400" i="1" dirty="0" smtClean="0">
                <a:solidFill>
                  <a:srgbClr val="333333"/>
                </a:solidFill>
                <a:latin typeface="+mn-lt"/>
              </a:rPr>
              <a:t>og </a:t>
            </a:r>
            <a:r>
              <a:rPr lang="da-DK" altLang="da-DK" sz="3400" i="1" dirty="0">
                <a:solidFill>
                  <a:srgbClr val="333333"/>
                </a:solidFill>
                <a:latin typeface="+mn-lt"/>
              </a:rPr>
              <a:t>til deprimeret og ser lidt mørkt på </a:t>
            </a:r>
            <a:r>
              <a:rPr lang="da-DK" altLang="da-DK" sz="3400" i="1" dirty="0" smtClean="0">
                <a:solidFill>
                  <a:srgbClr val="333333"/>
                </a:solidFill>
                <a:latin typeface="+mn-lt"/>
              </a:rPr>
              <a:t>tilværelsen ”(82%)</a:t>
            </a:r>
          </a:p>
          <a:p>
            <a:pPr marL="0" indent="0">
              <a:buNone/>
            </a:pPr>
            <a:endParaRPr lang="da-DK" altLang="da-DK" sz="3400" i="1" dirty="0" smtClean="0">
              <a:solidFill>
                <a:srgbClr val="333333"/>
              </a:solidFill>
              <a:latin typeface="+mn-lt"/>
            </a:endParaRPr>
          </a:p>
          <a:p>
            <a:r>
              <a:rPr lang="da-DK" altLang="da-DK" sz="3400" i="1" dirty="0" smtClean="0">
                <a:solidFill>
                  <a:srgbClr val="333333"/>
                </a:solidFill>
                <a:latin typeface="+mn-lt"/>
              </a:rPr>
              <a:t>”Jeg </a:t>
            </a:r>
            <a:r>
              <a:rPr lang="da-DK" altLang="da-DK" sz="3400" i="1" dirty="0">
                <a:solidFill>
                  <a:srgbClr val="333333"/>
                </a:solidFill>
                <a:latin typeface="+mn-lt"/>
              </a:rPr>
              <a:t>skammer mig somme tider over, at jeg ikke kan håndtere hverdagens rutiner og problemer bedre, og det gør, at mit selvværd </a:t>
            </a:r>
            <a:r>
              <a:rPr lang="da-DK" altLang="da-DK" sz="3400" i="1" dirty="0" smtClean="0">
                <a:solidFill>
                  <a:srgbClr val="333333"/>
                </a:solidFill>
                <a:latin typeface="+mn-lt"/>
              </a:rPr>
              <a:t>forværres” (86%)</a:t>
            </a:r>
            <a:r>
              <a:rPr lang="da-DK" sz="3400" i="1" dirty="0" smtClean="0">
                <a:latin typeface="+mn-lt"/>
              </a:rPr>
              <a:t/>
            </a:r>
            <a:br>
              <a:rPr lang="da-DK" sz="3400" i="1" dirty="0" smtClean="0">
                <a:latin typeface="+mn-lt"/>
              </a:rPr>
            </a:br>
            <a:endParaRPr lang="da-DK" sz="3400" i="1" dirty="0" smtClean="0">
              <a:latin typeface="+mn-lt"/>
            </a:endParaRPr>
          </a:p>
          <a:p>
            <a:r>
              <a:rPr lang="da-DK" b="1" dirty="0" smtClean="0"/>
              <a:t>Hvad </a:t>
            </a:r>
            <a:r>
              <a:rPr lang="da-DK" b="1" dirty="0"/>
              <a:t>fylder for </a:t>
            </a:r>
            <a:r>
              <a:rPr lang="da-DK" b="1" dirty="0" smtClean="0"/>
              <a:t>dig i hverdagen?</a:t>
            </a:r>
            <a:endParaRPr lang="da-DK" b="1" dirty="0"/>
          </a:p>
        </p:txBody>
      </p:sp>
    </p:spTree>
    <p:extLst>
      <p:ext uri="{BB962C8B-B14F-4D97-AF65-F5344CB8AC3E}">
        <p14:creationId xmlns:p14="http://schemas.microsoft.com/office/powerpoint/2010/main" val="3489079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solidFill>
                  <a:schemeClr val="accent6">
                    <a:lumMod val="75000"/>
                  </a:schemeClr>
                </a:solidFill>
                <a:latin typeface="Calibri" panose="020F0502020204030204" pitchFamily="34" charset="0"/>
                <a:cs typeface="Calibri" panose="020F0502020204030204" pitchFamily="34" charset="0"/>
              </a:rPr>
              <a:t>Socialt liv</a:t>
            </a:r>
            <a:endParaRPr lang="da-DK" b="1" dirty="0">
              <a:solidFill>
                <a:schemeClr val="accent6">
                  <a:lumMod val="75000"/>
                </a:schemeClr>
              </a:solidFill>
              <a:latin typeface="Calibri" panose="020F0502020204030204" pitchFamily="34" charset="0"/>
              <a:cs typeface="Calibri" panose="020F0502020204030204" pitchFamily="34" charset="0"/>
            </a:endParaRPr>
          </a:p>
        </p:txBody>
      </p:sp>
      <p:sp>
        <p:nvSpPr>
          <p:cNvPr id="3" name="Pladsholder til indhold 2"/>
          <p:cNvSpPr>
            <a:spLocks noGrp="1"/>
          </p:cNvSpPr>
          <p:nvPr>
            <p:ph idx="1"/>
          </p:nvPr>
        </p:nvSpPr>
        <p:spPr/>
        <p:txBody>
          <a:bodyPr>
            <a:noAutofit/>
          </a:bodyPr>
          <a:lstStyle/>
          <a:p>
            <a:r>
              <a:rPr lang="da-DK" sz="1600" i="1" dirty="0" smtClean="0">
                <a:solidFill>
                  <a:srgbClr val="333333"/>
                </a:solidFill>
                <a:latin typeface="+mn-lt"/>
              </a:rPr>
              <a:t>”Jeg </a:t>
            </a:r>
            <a:r>
              <a:rPr lang="da-DK" sz="1600" i="1" dirty="0">
                <a:solidFill>
                  <a:srgbClr val="333333"/>
                </a:solidFill>
                <a:latin typeface="+mn-lt"/>
              </a:rPr>
              <a:t>har vanskeligt ved at få en god balance i mit liv med en passende mængde arbejde, fritidsaktiviteter og </a:t>
            </a:r>
            <a:r>
              <a:rPr lang="da-DK" sz="1600" i="1" dirty="0" smtClean="0">
                <a:solidFill>
                  <a:srgbClr val="333333"/>
                </a:solidFill>
                <a:latin typeface="+mn-lt"/>
              </a:rPr>
              <a:t>venner” (89%)</a:t>
            </a:r>
            <a:br>
              <a:rPr lang="da-DK" sz="1600" i="1" dirty="0" smtClean="0">
                <a:solidFill>
                  <a:srgbClr val="333333"/>
                </a:solidFill>
                <a:latin typeface="+mn-lt"/>
              </a:rPr>
            </a:br>
            <a:endParaRPr lang="da-DK" sz="1600" i="1" dirty="0" smtClean="0">
              <a:solidFill>
                <a:srgbClr val="333333"/>
              </a:solidFill>
              <a:latin typeface="+mn-lt"/>
            </a:endParaRPr>
          </a:p>
          <a:p>
            <a:r>
              <a:rPr lang="da-DK" sz="1600" i="1" dirty="0" smtClean="0">
                <a:solidFill>
                  <a:srgbClr val="333333"/>
                </a:solidFill>
                <a:latin typeface="+mn-lt"/>
              </a:rPr>
              <a:t>”Jeg </a:t>
            </a:r>
            <a:r>
              <a:rPr lang="da-DK" sz="1600" i="1" dirty="0">
                <a:solidFill>
                  <a:srgbClr val="333333"/>
                </a:solidFill>
                <a:latin typeface="+mn-lt"/>
              </a:rPr>
              <a:t>kan ikke overskue at lave noget i min fritid. Jeg skal bare lade op for at klare næste </a:t>
            </a:r>
            <a:r>
              <a:rPr lang="da-DK" sz="1600" i="1" dirty="0" smtClean="0">
                <a:solidFill>
                  <a:srgbClr val="333333"/>
                </a:solidFill>
                <a:latin typeface="+mn-lt"/>
              </a:rPr>
              <a:t>dag” (78%)</a:t>
            </a:r>
          </a:p>
          <a:p>
            <a:r>
              <a:rPr lang="da-DK" sz="1600" i="1" dirty="0" smtClean="0">
                <a:solidFill>
                  <a:srgbClr val="333333"/>
                </a:solidFill>
                <a:latin typeface="+mn-lt"/>
              </a:rPr>
              <a:t>”Jeg </a:t>
            </a:r>
            <a:r>
              <a:rPr lang="da-DK" sz="1600" i="1" dirty="0">
                <a:solidFill>
                  <a:srgbClr val="333333"/>
                </a:solidFill>
                <a:latin typeface="+mn-lt"/>
              </a:rPr>
              <a:t>bliver ofte stresset og urolig, når jeg opholder mig i miljøer med meget lyd og mange stemmer (fx ved møder, middage og </a:t>
            </a:r>
            <a:r>
              <a:rPr lang="da-DK" sz="1600" i="1" dirty="0" smtClean="0">
                <a:solidFill>
                  <a:srgbClr val="333333"/>
                </a:solidFill>
                <a:latin typeface="+mn-lt"/>
              </a:rPr>
              <a:t>begivenheder” (89%)</a:t>
            </a:r>
          </a:p>
          <a:p>
            <a:pPr marL="0" indent="0">
              <a:buNone/>
            </a:pPr>
            <a:endParaRPr lang="da-DK" sz="1600" i="1" dirty="0" smtClean="0">
              <a:solidFill>
                <a:srgbClr val="333333"/>
              </a:solidFill>
              <a:latin typeface="+mn-lt"/>
            </a:endParaRPr>
          </a:p>
          <a:p>
            <a:r>
              <a:rPr lang="da-DK" sz="1600" i="1" dirty="0" smtClean="0">
                <a:solidFill>
                  <a:srgbClr val="333333"/>
                </a:solidFill>
                <a:latin typeface="+mn-lt"/>
              </a:rPr>
              <a:t>”Jeg </a:t>
            </a:r>
            <a:r>
              <a:rPr lang="da-DK" sz="1600" i="1" dirty="0">
                <a:solidFill>
                  <a:srgbClr val="333333"/>
                </a:solidFill>
                <a:latin typeface="+mn-lt"/>
              </a:rPr>
              <a:t>er så træt, at jeg ikke kan overskue min familie og især mine </a:t>
            </a:r>
            <a:r>
              <a:rPr lang="da-DK" sz="1600" i="1" dirty="0" smtClean="0">
                <a:solidFill>
                  <a:srgbClr val="333333"/>
                </a:solidFill>
                <a:latin typeface="+mn-lt"/>
              </a:rPr>
              <a:t>børn” (59%)</a:t>
            </a:r>
            <a:br>
              <a:rPr lang="da-DK" sz="1600" i="1" dirty="0" smtClean="0">
                <a:solidFill>
                  <a:srgbClr val="333333"/>
                </a:solidFill>
                <a:latin typeface="+mn-lt"/>
              </a:rPr>
            </a:br>
            <a:endParaRPr lang="da-DK" sz="1600" i="1" dirty="0" smtClean="0">
              <a:solidFill>
                <a:srgbClr val="333333"/>
              </a:solidFill>
              <a:latin typeface="+mn-lt"/>
            </a:endParaRPr>
          </a:p>
          <a:p>
            <a:r>
              <a:rPr lang="da-DK" sz="1600" i="1" dirty="0" smtClean="0">
                <a:solidFill>
                  <a:srgbClr val="333333"/>
                </a:solidFill>
                <a:latin typeface="+mn-lt"/>
              </a:rPr>
              <a:t>”Der </a:t>
            </a:r>
            <a:r>
              <a:rPr lang="da-DK" sz="1600" i="1" dirty="0">
                <a:solidFill>
                  <a:srgbClr val="333333"/>
                </a:solidFill>
                <a:latin typeface="+mn-lt"/>
              </a:rPr>
              <a:t>er personer i min omgangskreds, som tvivler på, om ADHD virkelig er en funktionsnedsættelse eller bare noget indbildt, hvilket gør, at jeg føler mig usikker på, hvornår jeg skal agere (holde med dem, forsvare diagnosen mv</a:t>
            </a:r>
            <a:r>
              <a:rPr lang="da-DK" sz="1600" i="1" dirty="0" smtClean="0">
                <a:solidFill>
                  <a:srgbClr val="333333"/>
                </a:solidFill>
                <a:latin typeface="+mn-lt"/>
              </a:rPr>
              <a:t>.” (77%)</a:t>
            </a:r>
            <a:br>
              <a:rPr lang="da-DK" sz="1600" i="1" dirty="0" smtClean="0">
                <a:solidFill>
                  <a:srgbClr val="333333"/>
                </a:solidFill>
                <a:latin typeface="+mn-lt"/>
              </a:rPr>
            </a:br>
            <a:endParaRPr lang="da-DK" sz="1600" i="1" dirty="0" smtClean="0">
              <a:solidFill>
                <a:srgbClr val="333333"/>
              </a:solidFill>
              <a:latin typeface="+mn-lt"/>
            </a:endParaRPr>
          </a:p>
          <a:p>
            <a:r>
              <a:rPr lang="da-DK" sz="1600" i="1" dirty="0" smtClean="0">
                <a:solidFill>
                  <a:srgbClr val="333333"/>
                </a:solidFill>
                <a:latin typeface="+mn-lt"/>
              </a:rPr>
              <a:t>”Jeg </a:t>
            </a:r>
            <a:r>
              <a:rPr lang="da-DK" sz="1600" i="1" dirty="0">
                <a:solidFill>
                  <a:srgbClr val="333333"/>
                </a:solidFill>
                <a:latin typeface="+mn-lt"/>
              </a:rPr>
              <a:t>synes, det er besværligt at træffe nye mennesker, fordi jeg fø</a:t>
            </a:r>
            <a:r>
              <a:rPr lang="da-DK" sz="1600" dirty="0">
                <a:solidFill>
                  <a:srgbClr val="333333"/>
                </a:solidFill>
                <a:latin typeface="+mn-lt"/>
              </a:rPr>
              <a:t>ler uro, stress og usikkerhed om, hvordan jeg skal handle i disse </a:t>
            </a:r>
            <a:r>
              <a:rPr lang="da-DK" sz="1600" dirty="0" smtClean="0">
                <a:solidFill>
                  <a:srgbClr val="333333"/>
                </a:solidFill>
                <a:latin typeface="+mn-lt"/>
              </a:rPr>
              <a:t>tilfælde” (72%)</a:t>
            </a:r>
            <a:br>
              <a:rPr lang="da-DK" sz="1600" dirty="0" smtClean="0">
                <a:solidFill>
                  <a:srgbClr val="333333"/>
                </a:solidFill>
                <a:latin typeface="+mn-lt"/>
              </a:rPr>
            </a:br>
            <a:endParaRPr lang="da-DK" sz="1600" dirty="0">
              <a:solidFill>
                <a:srgbClr val="333333"/>
              </a:solidFill>
              <a:latin typeface="+mn-lt"/>
            </a:endParaRPr>
          </a:p>
          <a:p>
            <a:r>
              <a:rPr lang="da-DK" sz="1600" b="1" dirty="0">
                <a:latin typeface="+mn-lt"/>
              </a:rPr>
              <a:t>Hvad fylder for dig i </a:t>
            </a:r>
            <a:r>
              <a:rPr lang="da-DK" sz="1600" b="1" dirty="0" smtClean="0">
                <a:latin typeface="+mn-lt"/>
              </a:rPr>
              <a:t>forhold til det sociale liv?</a:t>
            </a:r>
            <a:endParaRPr lang="da-DK" sz="1600" b="1" dirty="0">
              <a:latin typeface="+mn-lt"/>
            </a:endParaRPr>
          </a:p>
        </p:txBody>
      </p:sp>
    </p:spTree>
    <p:extLst>
      <p:ext uri="{BB962C8B-B14F-4D97-AF65-F5344CB8AC3E}">
        <p14:creationId xmlns:p14="http://schemas.microsoft.com/office/powerpoint/2010/main" val="348839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solidFill>
                  <a:schemeClr val="accent6">
                    <a:lumMod val="75000"/>
                  </a:schemeClr>
                </a:solidFill>
                <a:latin typeface="+mj-lt"/>
              </a:rPr>
              <a:t>Beskæftigelse/uddannelse</a:t>
            </a:r>
            <a:endParaRPr lang="da-DK" b="1" dirty="0">
              <a:solidFill>
                <a:schemeClr val="accent6">
                  <a:lumMod val="75000"/>
                </a:schemeClr>
              </a:solidFill>
              <a:latin typeface="+mj-lt"/>
            </a:endParaRPr>
          </a:p>
        </p:txBody>
      </p:sp>
      <p:sp>
        <p:nvSpPr>
          <p:cNvPr id="3" name="Pladsholder til indhold 2"/>
          <p:cNvSpPr>
            <a:spLocks noGrp="1"/>
          </p:cNvSpPr>
          <p:nvPr>
            <p:ph idx="1"/>
          </p:nvPr>
        </p:nvSpPr>
        <p:spPr/>
        <p:txBody>
          <a:bodyPr>
            <a:normAutofit fontScale="47500" lnSpcReduction="20000"/>
          </a:bodyPr>
          <a:lstStyle/>
          <a:p>
            <a:r>
              <a:rPr lang="da-DK" sz="3400" i="1" dirty="0" smtClean="0">
                <a:solidFill>
                  <a:srgbClr val="333333"/>
                </a:solidFill>
                <a:latin typeface="+mn-lt"/>
              </a:rPr>
              <a:t>”Jeg </a:t>
            </a:r>
            <a:r>
              <a:rPr lang="da-DK" sz="3400" i="1" dirty="0">
                <a:solidFill>
                  <a:srgbClr val="333333"/>
                </a:solidFill>
                <a:latin typeface="+mn-lt"/>
              </a:rPr>
              <a:t>har vanskeligt ved ikke at påtage mig for meget arbejde, og jeg er derfor bange for at blive </a:t>
            </a:r>
            <a:r>
              <a:rPr lang="da-DK" sz="3400" i="1" dirty="0" smtClean="0">
                <a:solidFill>
                  <a:srgbClr val="333333"/>
                </a:solidFill>
                <a:latin typeface="+mn-lt"/>
              </a:rPr>
              <a:t>udbrændt” (87%)</a:t>
            </a:r>
            <a:br>
              <a:rPr lang="da-DK" sz="3400" i="1" dirty="0" smtClean="0">
                <a:solidFill>
                  <a:srgbClr val="333333"/>
                </a:solidFill>
                <a:latin typeface="+mn-lt"/>
              </a:rPr>
            </a:br>
            <a:endParaRPr lang="da-DK" sz="3400" i="1" dirty="0" smtClean="0">
              <a:solidFill>
                <a:srgbClr val="333333"/>
              </a:solidFill>
              <a:latin typeface="+mn-lt"/>
            </a:endParaRPr>
          </a:p>
          <a:p>
            <a:r>
              <a:rPr lang="da-DK" sz="3400" i="1" dirty="0" smtClean="0">
                <a:solidFill>
                  <a:srgbClr val="333333"/>
                </a:solidFill>
                <a:latin typeface="+mn-lt"/>
              </a:rPr>
              <a:t>”Jeg </a:t>
            </a:r>
            <a:r>
              <a:rPr lang="da-DK" sz="3400" i="1" dirty="0">
                <a:solidFill>
                  <a:srgbClr val="333333"/>
                </a:solidFill>
                <a:latin typeface="+mn-lt"/>
              </a:rPr>
              <a:t>får ofte problemer med at klare hverdagslivet på en god måde, da det er svært for mig at overkomme flere ting på samme dag (f.eks. arbejde, gøre rent og købe </a:t>
            </a:r>
            <a:r>
              <a:rPr lang="da-DK" sz="3400" i="1" dirty="0" smtClean="0">
                <a:solidFill>
                  <a:srgbClr val="333333"/>
                </a:solidFill>
                <a:latin typeface="+mn-lt"/>
              </a:rPr>
              <a:t>ind” (90%)</a:t>
            </a:r>
            <a:br>
              <a:rPr lang="da-DK" sz="3400" i="1" dirty="0" smtClean="0">
                <a:solidFill>
                  <a:srgbClr val="333333"/>
                </a:solidFill>
                <a:latin typeface="+mn-lt"/>
              </a:rPr>
            </a:br>
            <a:endParaRPr lang="da-DK" sz="3400" i="1" dirty="0" smtClean="0">
              <a:solidFill>
                <a:srgbClr val="333333"/>
              </a:solidFill>
              <a:latin typeface="+mn-lt"/>
            </a:endParaRPr>
          </a:p>
          <a:p>
            <a:r>
              <a:rPr lang="da-DK" sz="3400" i="1" dirty="0" smtClean="0">
                <a:solidFill>
                  <a:srgbClr val="333333"/>
                </a:solidFill>
                <a:latin typeface="+mn-lt"/>
              </a:rPr>
              <a:t>”Jeg </a:t>
            </a:r>
            <a:r>
              <a:rPr lang="da-DK" sz="3400" i="1" dirty="0">
                <a:solidFill>
                  <a:srgbClr val="333333"/>
                </a:solidFill>
                <a:latin typeface="+mn-lt"/>
              </a:rPr>
              <a:t>oplever, at jeg har vanskeligt ved at afslutte projekter, jeg har påbegyndt, da jeg så hurtigt bliver rastløs og begynder på nye projekter, inden de gamle er </a:t>
            </a:r>
            <a:r>
              <a:rPr lang="da-DK" sz="3400" i="1" dirty="0" smtClean="0">
                <a:solidFill>
                  <a:srgbClr val="333333"/>
                </a:solidFill>
                <a:latin typeface="+mn-lt"/>
              </a:rPr>
              <a:t>afsluttet” (88%)</a:t>
            </a:r>
            <a:br>
              <a:rPr lang="da-DK" sz="3400" i="1" dirty="0" smtClean="0">
                <a:solidFill>
                  <a:srgbClr val="333333"/>
                </a:solidFill>
                <a:latin typeface="+mn-lt"/>
              </a:rPr>
            </a:br>
            <a:endParaRPr lang="da-DK" sz="3400" i="1" dirty="0" smtClean="0">
              <a:solidFill>
                <a:srgbClr val="333333"/>
              </a:solidFill>
              <a:latin typeface="+mn-lt"/>
            </a:endParaRPr>
          </a:p>
          <a:p>
            <a:r>
              <a:rPr lang="da-DK" sz="3400" i="1" dirty="0" smtClean="0">
                <a:solidFill>
                  <a:srgbClr val="333333"/>
                </a:solidFill>
                <a:latin typeface="+mn-lt"/>
              </a:rPr>
              <a:t>”Jeg </a:t>
            </a:r>
            <a:r>
              <a:rPr lang="da-DK" sz="3400" i="1" dirty="0">
                <a:solidFill>
                  <a:srgbClr val="333333"/>
                </a:solidFill>
                <a:latin typeface="+mn-lt"/>
              </a:rPr>
              <a:t>lider af søvnproblemer, hvilket gør, at jeg ofte føler mig træt og har svært ved at passe arbejde/skole på en god </a:t>
            </a:r>
            <a:r>
              <a:rPr lang="da-DK" sz="3400" i="1" dirty="0" smtClean="0">
                <a:solidFill>
                  <a:srgbClr val="333333"/>
                </a:solidFill>
                <a:latin typeface="+mn-lt"/>
              </a:rPr>
              <a:t>måde” (74%)</a:t>
            </a:r>
            <a:br>
              <a:rPr lang="da-DK" sz="3400" i="1" dirty="0" smtClean="0">
                <a:solidFill>
                  <a:srgbClr val="333333"/>
                </a:solidFill>
                <a:latin typeface="+mn-lt"/>
              </a:rPr>
            </a:br>
            <a:endParaRPr lang="da-DK" sz="3400" i="1" dirty="0" smtClean="0">
              <a:solidFill>
                <a:srgbClr val="333333"/>
              </a:solidFill>
              <a:latin typeface="+mn-lt"/>
            </a:endParaRPr>
          </a:p>
          <a:p>
            <a:r>
              <a:rPr lang="da-DK" sz="3400" i="1" dirty="0" smtClean="0">
                <a:solidFill>
                  <a:srgbClr val="333333"/>
                </a:solidFill>
                <a:latin typeface="+mn-lt"/>
              </a:rPr>
              <a:t>”Det </a:t>
            </a:r>
            <a:r>
              <a:rPr lang="da-DK" sz="3400" i="1" dirty="0">
                <a:solidFill>
                  <a:srgbClr val="333333"/>
                </a:solidFill>
                <a:latin typeface="+mn-lt"/>
              </a:rPr>
              <a:t>er irriterende, at der ikke findes bedre muligheder for at tilpasse mit arbejde/mine studier i forhold til mine vanskeligheder (lavere tempo, mere støtte, mere struktur, nedsat tid mv</a:t>
            </a:r>
            <a:r>
              <a:rPr lang="da-DK" sz="3400" i="1" dirty="0" smtClean="0">
                <a:solidFill>
                  <a:srgbClr val="333333"/>
                </a:solidFill>
                <a:latin typeface="+mn-lt"/>
              </a:rPr>
              <a:t>.” (70%)</a:t>
            </a:r>
            <a:br>
              <a:rPr lang="da-DK" sz="3400" i="1" dirty="0" smtClean="0">
                <a:solidFill>
                  <a:srgbClr val="333333"/>
                </a:solidFill>
                <a:latin typeface="+mn-lt"/>
              </a:rPr>
            </a:br>
            <a:endParaRPr lang="da-DK" sz="3400" i="1" dirty="0" smtClean="0">
              <a:solidFill>
                <a:srgbClr val="333333"/>
              </a:solidFill>
              <a:latin typeface="+mn-lt"/>
            </a:endParaRPr>
          </a:p>
          <a:p>
            <a:r>
              <a:rPr lang="da-DK" b="1" dirty="0">
                <a:latin typeface="+mn-lt"/>
              </a:rPr>
              <a:t>Hvad fylder for dig i forhold til </a:t>
            </a:r>
            <a:r>
              <a:rPr lang="da-DK" b="1" dirty="0" smtClean="0">
                <a:latin typeface="+mn-lt"/>
              </a:rPr>
              <a:t>beskæftigelse/uddannelse</a:t>
            </a:r>
            <a:endParaRPr lang="da-DK" b="1" dirty="0">
              <a:latin typeface="+mn-lt"/>
            </a:endParaRPr>
          </a:p>
        </p:txBody>
      </p:sp>
    </p:spTree>
    <p:extLst>
      <p:ext uri="{BB962C8B-B14F-4D97-AF65-F5344CB8AC3E}">
        <p14:creationId xmlns:p14="http://schemas.microsoft.com/office/powerpoint/2010/main" val="345501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11560" y="260648"/>
            <a:ext cx="7772400" cy="1470025"/>
          </a:xfrm>
        </p:spPr>
        <p:txBody>
          <a:bodyPr/>
          <a:lstStyle/>
          <a:p>
            <a:r>
              <a:rPr lang="da-DK" b="1" dirty="0" smtClean="0">
                <a:solidFill>
                  <a:schemeClr val="accent6">
                    <a:lumMod val="75000"/>
                  </a:schemeClr>
                </a:solidFill>
                <a:latin typeface="+mj-lt"/>
              </a:rPr>
              <a:t>Hvad så nu?</a:t>
            </a:r>
            <a:endParaRPr lang="da-DK" b="1" dirty="0">
              <a:solidFill>
                <a:schemeClr val="accent6">
                  <a:lumMod val="75000"/>
                </a:schemeClr>
              </a:solidFill>
              <a:latin typeface="+mj-lt"/>
            </a:endParaRPr>
          </a:p>
        </p:txBody>
      </p:sp>
      <p:sp>
        <p:nvSpPr>
          <p:cNvPr id="2" name="Tekstfelt 1"/>
          <p:cNvSpPr txBox="1"/>
          <p:nvPr/>
        </p:nvSpPr>
        <p:spPr>
          <a:xfrm>
            <a:off x="1259632" y="2204864"/>
            <a:ext cx="6768752" cy="3816429"/>
          </a:xfrm>
          <a:prstGeom prst="rect">
            <a:avLst/>
          </a:prstGeom>
          <a:noFill/>
        </p:spPr>
        <p:txBody>
          <a:bodyPr wrap="square" rtlCol="0">
            <a:spAutoFit/>
          </a:bodyPr>
          <a:lstStyle/>
          <a:p>
            <a:pPr marL="285750" indent="-285750">
              <a:buFont typeface="Arial" panose="020B0604020202020204" pitchFamily="34" charset="0"/>
              <a:buChar char="•"/>
            </a:pPr>
            <a:r>
              <a:rPr lang="da-DK" sz="2800" dirty="0" smtClean="0"/>
              <a:t>Er </a:t>
            </a:r>
            <a:r>
              <a:rPr lang="da-DK" sz="2800" dirty="0"/>
              <a:t>du blevet opmærksom på noget, vi skal have fat i?</a:t>
            </a:r>
          </a:p>
          <a:p>
            <a:pPr marL="285750" indent="-285750">
              <a:buFont typeface="Arial" panose="020B0604020202020204" pitchFamily="34" charset="0"/>
              <a:buChar char="•"/>
            </a:pPr>
            <a:r>
              <a:rPr lang="da-DK" sz="2800" dirty="0"/>
              <a:t>Hvad er det første, vi kan gøre?</a:t>
            </a:r>
          </a:p>
          <a:p>
            <a:pPr marL="285750" indent="-285750">
              <a:buFont typeface="Arial" panose="020B0604020202020204" pitchFamily="34" charset="0"/>
              <a:buChar char="•"/>
            </a:pPr>
            <a:r>
              <a:rPr lang="da-DK" sz="2800" dirty="0"/>
              <a:t>Er der nogen, vi skal snakke med?</a:t>
            </a:r>
          </a:p>
          <a:p>
            <a:pPr marL="285750" indent="-285750">
              <a:buFont typeface="Arial" panose="020B0604020202020204" pitchFamily="34" charset="0"/>
              <a:buChar char="•"/>
            </a:pPr>
            <a:r>
              <a:rPr lang="da-DK" sz="2800" dirty="0"/>
              <a:t>Hvornår oplever du udfordringerne mest/mindst?</a:t>
            </a:r>
          </a:p>
          <a:p>
            <a:pPr marL="285750" indent="-285750">
              <a:buFont typeface="Arial" panose="020B0604020202020204" pitchFamily="34" charset="0"/>
              <a:buChar char="•"/>
            </a:pPr>
            <a:r>
              <a:rPr lang="da-DK" sz="2800" dirty="0"/>
              <a:t>Hvad har du ”lært” af din ADHD? Har den bragt noget positivt med sig for dig?</a:t>
            </a:r>
          </a:p>
          <a:p>
            <a:pPr marL="285750" indent="-285750">
              <a:buFont typeface="Arial" panose="020B0604020202020204" pitchFamily="34" charset="0"/>
              <a:buChar char="•"/>
            </a:pPr>
            <a:endParaRPr lang="da-DK" dirty="0"/>
          </a:p>
        </p:txBody>
      </p:sp>
    </p:spTree>
    <p:extLst>
      <p:ext uri="{BB962C8B-B14F-4D97-AF65-F5344CB8AC3E}">
        <p14:creationId xmlns:p14="http://schemas.microsoft.com/office/powerpoint/2010/main" val="114687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kb_skabelon">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owerPoint.pptx" id="{4363A834-187C-41E5-80EB-CAF2947779A5}" vid="{E85C63AE-4A78-48AE-858D-2BE297A0A932}"/>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Template>
  <TotalTime>10486</TotalTime>
  <Words>763</Words>
  <Application>Microsoft Office PowerPoint</Application>
  <PresentationFormat>Skærmshow (4:3)</PresentationFormat>
  <Paragraphs>69</Paragraphs>
  <Slides>10</Slides>
  <Notes>3</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10</vt:i4>
      </vt:variant>
    </vt:vector>
  </HeadingPairs>
  <TitlesOfParts>
    <vt:vector size="15" baseType="lpstr">
      <vt:lpstr>Arial</vt:lpstr>
      <vt:lpstr>Calibri</vt:lpstr>
      <vt:lpstr>Calibri Light</vt:lpstr>
      <vt:lpstr>Georgia</vt:lpstr>
      <vt:lpstr>Skb_skabelon</vt:lpstr>
      <vt:lpstr>ADHD</vt:lpstr>
      <vt:lpstr>Hvad er ADHD</vt:lpstr>
      <vt:lpstr>Diagnosen</vt:lpstr>
      <vt:lpstr>Kernesymptomer</vt:lpstr>
      <vt:lpstr>ADHD i hverdagen</vt:lpstr>
      <vt:lpstr>Hverdagsliv</vt:lpstr>
      <vt:lpstr>Socialt liv</vt:lpstr>
      <vt:lpstr>Beskæftigelse/uddannelse</vt:lpstr>
      <vt:lpstr>Hvad så nu?</vt:lpstr>
      <vt:lpstr>Nyttig information</vt:lpstr>
    </vt:vector>
  </TitlesOfParts>
  <Company>Skanderborg 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Susanne Dalmer</dc:creator>
  <cp:lastModifiedBy>Rikke Thomadsen</cp:lastModifiedBy>
  <cp:revision>29</cp:revision>
  <dcterms:created xsi:type="dcterms:W3CDTF">2020-06-04T09:08:08Z</dcterms:created>
  <dcterms:modified xsi:type="dcterms:W3CDTF">2020-11-09T07:38:41Z</dcterms:modified>
</cp:coreProperties>
</file>